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37"/>
  </p:notesMasterIdLst>
  <p:sldIdLst>
    <p:sldId id="256" r:id="rId3"/>
    <p:sldId id="476" r:id="rId4"/>
    <p:sldId id="477" r:id="rId5"/>
    <p:sldId id="368" r:id="rId6"/>
    <p:sldId id="369" r:id="rId7"/>
    <p:sldId id="466" r:id="rId8"/>
    <p:sldId id="505" r:id="rId9"/>
    <p:sldId id="506" r:id="rId10"/>
    <p:sldId id="507" r:id="rId11"/>
    <p:sldId id="508" r:id="rId12"/>
    <p:sldId id="436" r:id="rId13"/>
    <p:sldId id="509" r:id="rId14"/>
    <p:sldId id="478" r:id="rId15"/>
    <p:sldId id="451" r:id="rId16"/>
    <p:sldId id="447" r:id="rId17"/>
    <p:sldId id="480" r:id="rId18"/>
    <p:sldId id="448" r:id="rId19"/>
    <p:sldId id="481" r:id="rId20"/>
    <p:sldId id="470" r:id="rId21"/>
    <p:sldId id="460" r:id="rId22"/>
    <p:sldId id="482" r:id="rId23"/>
    <p:sldId id="439" r:id="rId24"/>
    <p:sldId id="440" r:id="rId25"/>
    <p:sldId id="479" r:id="rId26"/>
    <p:sldId id="467" r:id="rId27"/>
    <p:sldId id="475" r:id="rId28"/>
    <p:sldId id="405" r:id="rId29"/>
    <p:sldId id="425" r:id="rId30"/>
    <p:sldId id="428" r:id="rId31"/>
    <p:sldId id="431" r:id="rId32"/>
    <p:sldId id="432" r:id="rId33"/>
    <p:sldId id="465" r:id="rId34"/>
    <p:sldId id="502" r:id="rId35"/>
    <p:sldId id="503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B1ECFD3-77A2-4274-B02F-0436E7EB34E9}">
          <p14:sldIdLst>
            <p14:sldId id="256"/>
          </p14:sldIdLst>
        </p14:section>
        <p14:section name="最小开发，保障交付" id="{EA23FAF3-DB9B-4177-BB51-F1B206CDE654}">
          <p14:sldIdLst/>
        </p14:section>
        <p14:section name="基于Nodejs+mysql的后端，qt和web前端" id="{8B197DD3-16CA-452F-AEFA-289CEB32A2AF}">
          <p14:sldIdLst>
            <p14:sldId id="476"/>
            <p14:sldId id="477"/>
            <p14:sldId id="368"/>
            <p14:sldId id="369"/>
            <p14:sldId id="466"/>
            <p14:sldId id="505"/>
            <p14:sldId id="506"/>
            <p14:sldId id="507"/>
            <p14:sldId id="508"/>
            <p14:sldId id="436"/>
            <p14:sldId id="509"/>
            <p14:sldId id="478"/>
            <p14:sldId id="451"/>
            <p14:sldId id="447"/>
            <p14:sldId id="480"/>
            <p14:sldId id="448"/>
            <p14:sldId id="481"/>
            <p14:sldId id="470"/>
            <p14:sldId id="460"/>
            <p14:sldId id="482"/>
            <p14:sldId id="439"/>
            <p14:sldId id="440"/>
            <p14:sldId id="479"/>
            <p14:sldId id="467"/>
            <p14:sldId id="475"/>
            <p14:sldId id="405"/>
            <p14:sldId id="425"/>
            <p14:sldId id="428"/>
            <p14:sldId id="431"/>
            <p14:sldId id="432"/>
            <p14:sldId id="465"/>
            <p14:sldId id="502"/>
            <p14:sldId id="5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196"/>
    <a:srgbClr val="DAE3F3"/>
    <a:srgbClr val="0D1A54"/>
    <a:srgbClr val="091237"/>
    <a:srgbClr val="374C5D"/>
    <a:srgbClr val="2A466A"/>
    <a:srgbClr val="F2F5FB"/>
    <a:srgbClr val="72EFFF"/>
    <a:srgbClr val="4F6877"/>
    <a:srgbClr val="003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75910" autoAdjust="0"/>
  </p:normalViewPr>
  <p:slideViewPr>
    <p:cSldViewPr snapToGrid="0">
      <p:cViewPr varScale="1">
        <p:scale>
          <a:sx n="81" d="100"/>
          <a:sy n="81" d="100"/>
        </p:scale>
        <p:origin x="1195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40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8T08:59:41.4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81A1-9BEF-4755-B121-FE23D1A872B1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18997-9787-446D-B79C-00A3C2BA6C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0768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280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36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705350"/>
            <a:ext cx="5316537" cy="384968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9459" name="日期占位符 3"/>
          <p:cNvSpPr>
            <a:spLocks noGrp="1"/>
          </p:cNvSpPr>
          <p:nvPr>
            <p:ph type="dt" sz="quarter" idx="1"/>
          </p:nvPr>
        </p:nvSpPr>
        <p:spPr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705350"/>
            <a:ext cx="5316537" cy="384968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9459" name="日期占位符 3"/>
          <p:cNvSpPr>
            <a:spLocks noGrp="1"/>
          </p:cNvSpPr>
          <p:nvPr>
            <p:ph type="dt" sz="quarter" idx="1"/>
          </p:nvPr>
        </p:nvSpPr>
        <p:spPr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8181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06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705350"/>
            <a:ext cx="5316537" cy="384968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1507" name="日期占位符 3"/>
          <p:cNvSpPr>
            <a:spLocks noGrp="1"/>
          </p:cNvSpPr>
          <p:nvPr>
            <p:ph type="dt" sz="quarter" idx="1"/>
          </p:nvPr>
        </p:nvSpPr>
        <p:spPr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95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75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45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40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3848" tIns="46924" rIns="93848" bIns="46924">
            <a:normAutofit/>
          </a:bodyPr>
          <a:lstStyle/>
          <a:p>
            <a:pPr defTabSz="9385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 </a:t>
            </a:r>
            <a:endParaRPr lang="en-US" altLang="zh-CN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752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382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355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153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127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705350"/>
            <a:ext cx="5316537" cy="384968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5843" name="日期占位符 3"/>
          <p:cNvSpPr>
            <a:spLocks noGrp="1"/>
          </p:cNvSpPr>
          <p:nvPr>
            <p:ph type="dt" sz="quarter" idx="1"/>
          </p:nvPr>
        </p:nvSpPr>
        <p:spPr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灯片编号占位符 4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13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719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8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468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823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32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80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480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9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5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31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D8DEE9"/>
                </a:solidFill>
                <a:effectLst/>
                <a:latin typeface="Segoe WPC"/>
              </a:rPr>
              <a:t>冲突判断原理：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Segoe WPC"/>
              </a:rPr>
              <a:t>两个区间冲突的条件：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NOT (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区间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结束 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&lt;= 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区间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开始 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区间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开始 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区间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结束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b="0" i="0" dirty="0">
              <a:solidFill>
                <a:srgbClr val="D8DEE9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D8DEE9"/>
                </a:solidFill>
                <a:effectLst/>
                <a:latin typeface="Segoe WPC"/>
              </a:rPr>
              <a:t>使用站点顺序（</a:t>
            </a:r>
            <a:r>
              <a:rPr lang="en-US" altLang="zh-CN" b="0" i="0" dirty="0" err="1"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station_order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Segoe WPC"/>
              </a:rPr>
              <a:t>）来判断区间重叠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D8DEE9"/>
                </a:solidFill>
                <a:effectLst/>
                <a:latin typeface="Segoe WPC"/>
              </a:rPr>
              <a:t>例如：北京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Segoe WPC"/>
              </a:rPr>
              <a:t>(1) → 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Segoe WPC"/>
              </a:rPr>
              <a:t>上海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Segoe WPC"/>
              </a:rPr>
              <a:t>(5) 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Segoe WPC"/>
              </a:rPr>
              <a:t>与 天津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Segoe WPC"/>
              </a:rPr>
              <a:t>(2) → 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Segoe WPC"/>
              </a:rPr>
              <a:t>南京</a:t>
            </a:r>
            <a:r>
              <a:rPr lang="en-US" altLang="zh-CN" b="0" i="0" dirty="0">
                <a:solidFill>
                  <a:srgbClr val="D8DEE9"/>
                </a:solidFill>
                <a:effectLst/>
                <a:latin typeface="Segoe WPC"/>
              </a:rPr>
              <a:t>(4) </a:t>
            </a:r>
            <a:r>
              <a:rPr lang="zh-CN" altLang="en-US" b="0" i="0" dirty="0">
                <a:solidFill>
                  <a:srgbClr val="D8DEE9"/>
                </a:solidFill>
                <a:effectLst/>
                <a:latin typeface="Segoe WPC"/>
              </a:rPr>
              <a:t>存在冲突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41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根据 </a:t>
            </a:r>
            <a:r>
              <a:rPr lang="en-US" altLang="zh-CN" dirty="0" err="1"/>
              <a:t>scheduleId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seatType</a:t>
            </a:r>
            <a:r>
              <a:rPr lang="en-US" altLang="zh-CN" dirty="0"/>
              <a:t> </a:t>
            </a:r>
            <a:r>
              <a:rPr lang="zh-CN" altLang="en-US" dirty="0"/>
              <a:t>查询所有座位；</a:t>
            </a:r>
          </a:p>
          <a:p>
            <a:r>
              <a:rPr lang="zh-CN" altLang="en-US" dirty="0"/>
              <a:t>获取 </a:t>
            </a:r>
            <a:r>
              <a:rPr lang="en-US" altLang="zh-CN" dirty="0" err="1"/>
              <a:t>fromStation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toStation</a:t>
            </a:r>
            <a:r>
              <a:rPr lang="en-US" altLang="zh-CN" dirty="0"/>
              <a:t> </a:t>
            </a:r>
            <a:r>
              <a:rPr lang="zh-CN" altLang="en-US" dirty="0"/>
              <a:t>的顺序号；</a:t>
            </a:r>
          </a:p>
          <a:p>
            <a:r>
              <a:rPr lang="zh-CN" altLang="en-US" dirty="0"/>
              <a:t>对每个座位执行 </a:t>
            </a:r>
            <a:r>
              <a:rPr lang="en-US" altLang="zh-CN" dirty="0"/>
              <a:t>SQL </a:t>
            </a:r>
            <a:r>
              <a:rPr lang="zh-CN" altLang="en-US" dirty="0"/>
              <a:t>检查，看是否和已存在的分配区间有冲突；</a:t>
            </a:r>
          </a:p>
          <a:p>
            <a:r>
              <a:rPr lang="zh-CN" altLang="en-US" dirty="0"/>
              <a:t>如果找到没有冲突的座位，立即返回该座位信息。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104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2949178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698"/>
            <a:ext cx="4629150" cy="365585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2949178" cy="28591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  <p:sndAc>
      <p:endSnd/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/>
          <a:lstStyle>
            <a:lvl1pPr algn="l">
              <a:defRPr kumimoji="1" lang="zh-CN" altLang="en-US" sz="2700" b="1" kern="1200" baseline="0" smtClean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200361"/>
            <a:ext cx="8229600" cy="3395066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2025/7/18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55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2025/7/18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10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699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9135"/>
            <a:ext cx="3868340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135"/>
            <a:ext cx="3887391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9135"/>
            <a:ext cx="3868340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135"/>
            <a:ext cx="3887391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43539"/>
      </p:ext>
    </p:extLst>
  </p:cSld>
  <p:clrMapOvr>
    <a:masterClrMapping/>
  </p:clrMapOvr>
  <p:transition spd="med">
    <p:pull/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9135"/>
            <a:ext cx="3868340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135"/>
            <a:ext cx="3887391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55246"/>
      </p:ext>
    </p:extLst>
  </p:cSld>
  <p:clrMapOvr>
    <a:masterClrMapping/>
  </p:clrMapOvr>
  <p:transition spd="med">
    <p:pull/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1093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9135"/>
            <a:ext cx="3868340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1093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135"/>
            <a:ext cx="3887391" cy="27639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98519746"/>
      </p:ext>
    </p:extLst>
  </p:cSld>
  <p:clrMapOvr>
    <a:masterClrMapping/>
  </p:clrMapOvr>
  <p:transition spd="med">
    <p:pull/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75EDA-2319-4392-A70B-C5A946D824BB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6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6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378B4-ACAB-4DF0-B428-1A52F28965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63" r:id="rId7"/>
    <p:sldLayoutId id="2147483664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spd="med">
    <p:pull/>
    <p:sndAc>
      <p:endSnd/>
    </p:sndAc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7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9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customXml" Target="../ink/ink1.xm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svg%20aria-roledescription=flowchart.sv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svg%20aria-roledescription=er%20role=gr.sv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1480" y="323215"/>
            <a:ext cx="2222500" cy="453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52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51480" y="314960"/>
            <a:ext cx="5768340" cy="453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52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43" name="图片 42" descr="51miz-E748919-59111D97"/>
          <p:cNvPicPr>
            <a:picLocks noChangeAspect="1"/>
          </p:cNvPicPr>
          <p:nvPr/>
        </p:nvPicPr>
        <p:blipFill>
          <a:blip r:embed="rId3"/>
          <a:srcRect r="48305"/>
          <a:stretch>
            <a:fillRect/>
          </a:stretch>
        </p:blipFill>
        <p:spPr>
          <a:xfrm>
            <a:off x="6414770" y="360045"/>
            <a:ext cx="2313940" cy="451040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2951767" y="1047863"/>
            <a:ext cx="3656473" cy="219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火车票预订系统：</a:t>
            </a:r>
            <a:r>
              <a:rPr lang="en-US" altLang="zh-CN" sz="4800" b="1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Node.js+Qt6</a:t>
            </a:r>
            <a:r>
              <a:rPr lang="zh-CN" altLang="en-US" sz="4800" b="1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多端应用技术方案汇报</a:t>
            </a: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380383" y="1540511"/>
            <a:ext cx="2126408" cy="23117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2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Multi-Platform Railway Ticket Booking System </a:t>
            </a:r>
          </a:p>
          <a:p>
            <a:r>
              <a:rPr lang="en-US" altLang="zh-CN" sz="3200" b="1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– A Node.js + Qt6 Solution</a:t>
            </a: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21025" y="4102100"/>
            <a:ext cx="2846070" cy="382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endParaRPr lang="en-US" altLang="zh-CN" sz="1400" dirty="0">
              <a:solidFill>
                <a:schemeClr val="accent1">
                  <a:lumMod val="40000"/>
                  <a:lumOff val="6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1705" y="4228465"/>
            <a:ext cx="1033780" cy="191770"/>
            <a:chOff x="1483" y="6659"/>
            <a:chExt cx="1628" cy="302"/>
          </a:xfrm>
        </p:grpSpPr>
        <p:sp>
          <p:nvSpPr>
            <p:cNvPr id="12" name="椭圆 11"/>
            <p:cNvSpPr/>
            <p:nvPr/>
          </p:nvSpPr>
          <p:spPr>
            <a:xfrm>
              <a:off x="1483" y="6659"/>
              <a:ext cx="303" cy="3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53" y="6659"/>
              <a:ext cx="303" cy="303"/>
            </a:xfrm>
            <a:prstGeom prst="ellipse">
              <a:avLst/>
            </a:pr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809" y="6659"/>
              <a:ext cx="303" cy="303"/>
            </a:xfrm>
            <a:prstGeom prst="ellipse">
              <a:avLst/>
            </a:prstGeom>
            <a:solidFill>
              <a:srgbClr val="72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/>
        </p:nvSpPr>
        <p:spPr>
          <a:xfrm>
            <a:off x="3033395" y="417830"/>
            <a:ext cx="3381375" cy="323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汇报人：</a:t>
            </a:r>
            <a:r>
              <a:rPr lang="zh-CN" altLang="en-US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高南新、范博洋、彭振洋、邓皓云</a:t>
            </a:r>
            <a:endParaRPr lang="zh-CN" altLang="zh-CN" sz="12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6221095" y="395216"/>
            <a:ext cx="1842770" cy="3232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时间：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2025-7-19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1100455" y="748030"/>
            <a:ext cx="717550" cy="0"/>
          </a:xfrm>
          <a:custGeom>
            <a:avLst/>
            <a:gdLst>
              <a:gd name="connisteX0" fmla="*/ 0 w 717550"/>
              <a:gd name="connsiteY0" fmla="*/ 0 h 0"/>
              <a:gd name="connisteX1" fmla="*/ 717550 w 71755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717550">
                <a:moveTo>
                  <a:pt x="0" y="0"/>
                </a:moveTo>
                <a:lnTo>
                  <a:pt x="717550" y="0"/>
                </a:lnTo>
              </a:path>
            </a:pathLst>
          </a:custGeom>
          <a:noFill/>
          <a:ln>
            <a:solidFill>
              <a:srgbClr val="72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46501B31-0398-4DFC-AF32-9C73EBA49C22}"/>
              </a:ext>
            </a:extLst>
          </p:cNvPr>
          <p:cNvSpPr>
            <a:spLocks noGrp="1"/>
          </p:cNvSpPr>
          <p:nvPr/>
        </p:nvSpPr>
        <p:spPr>
          <a:xfrm>
            <a:off x="2911130" y="3351611"/>
            <a:ext cx="2924520" cy="1333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5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3200" b="1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5" grpId="0"/>
      <p:bldP spid="16" grpId="0"/>
      <p:bldP spid="17" grpId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501775" y="1782445"/>
            <a:ext cx="181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71450" algn="l" defTabSz="685800" ea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None/>
            </a:pPr>
            <a:r>
              <a:rPr lang="zh-CN" altLang="en-US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辅助</a:t>
            </a:r>
            <a:r>
              <a:rPr lang="en-US" altLang="zh-CN" dirty="0" err="1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api</a:t>
            </a:r>
            <a:endParaRPr lang="zh-CN" altLang="en-US" sz="18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699510" y="1782445"/>
            <a:ext cx="1719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71450" algn="l" defTabSz="685800" ea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None/>
            </a:pPr>
            <a:r>
              <a:rPr lang="zh-CN" altLang="en-US" sz="18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核心</a:t>
            </a:r>
            <a:r>
              <a:rPr lang="en-US" altLang="zh-CN" sz="1800" dirty="0" err="1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api</a:t>
            </a:r>
            <a:endParaRPr lang="zh-CN" altLang="en-US" sz="18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36054" y="1782445"/>
            <a:ext cx="200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71450" algn="l" defTabSz="685800" ea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None/>
            </a:pPr>
            <a:r>
              <a:rPr lang="zh-CN" altLang="en-US" sz="18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尚未完成的功能</a:t>
            </a:r>
          </a:p>
        </p:txBody>
      </p:sp>
      <p:sp>
        <p:nvSpPr>
          <p:cNvPr id="41" name="任意多边形 40"/>
          <p:cNvSpPr/>
          <p:nvPr/>
        </p:nvSpPr>
        <p:spPr>
          <a:xfrm>
            <a:off x="0" y="247650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1E64B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1026160" y="247650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1E64B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-25717" y="2562860"/>
            <a:ext cx="94615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/trains</a:t>
            </a:r>
          </a:p>
          <a:p>
            <a:pPr algn="ctr">
              <a:buClrTx/>
              <a:buSzTx/>
              <a:buNone/>
            </a:pPr>
            <a:r>
              <a:rPr lang="zh-CN" altLang="en-US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查询所有火车信息，支持按出发站和到达站筛选。</a:t>
            </a:r>
          </a:p>
          <a:p>
            <a:pPr algn="ctr">
              <a:buClrTx/>
              <a:buSzTx/>
              <a:buNone/>
            </a:pPr>
            <a:endParaRPr lang="en-US" altLang="zh-CN" sz="1050" b="1" dirty="0">
              <a:latin typeface="Arial"/>
              <a:ea typeface="微软雅黑"/>
              <a:cs typeface="思源宋体 CN" panose="02020400000000000000" charset="-122"/>
              <a:sym typeface="Arial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95192" y="2696607"/>
            <a:ext cx="1188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/stops/:</a:t>
            </a:r>
            <a:r>
              <a:rPr lang="en-US" altLang="zh-CN" sz="1050" b="1" dirty="0" err="1">
                <a:latin typeface="Arial"/>
                <a:ea typeface="微软雅黑"/>
                <a:cs typeface="思源宋体 CN" panose="02020400000000000000" charset="-122"/>
                <a:sym typeface="Arial"/>
              </a:rPr>
              <a:t>trainId</a:t>
            </a:r>
            <a:endParaRPr lang="en-US" altLang="zh-CN" sz="1050" b="1" dirty="0">
              <a:latin typeface="Arial"/>
              <a:ea typeface="微软雅黑"/>
              <a:cs typeface="思源宋体 CN" panose="02020400000000000000" charset="-122"/>
              <a:sym typeface="Arial"/>
            </a:endParaRPr>
          </a:p>
          <a:p>
            <a:pPr algn="ctr">
              <a:buClrTx/>
              <a:buSzTx/>
              <a:buNone/>
            </a:pPr>
            <a:r>
              <a:rPr lang="zh-CN" altLang="en-US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查询指定车次的经停站信息。</a:t>
            </a:r>
          </a:p>
          <a:p>
            <a:pPr algn="ctr">
              <a:buClrTx/>
              <a:buSzTx/>
              <a:buNone/>
            </a:pPr>
            <a:endParaRPr lang="en-US" altLang="zh-CN" sz="1050" b="1" dirty="0">
              <a:latin typeface="Arial"/>
              <a:ea typeface="微软雅黑"/>
              <a:cs typeface="思源宋体 CN" panose="02020400000000000000" charset="-122"/>
              <a:sym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458527" y="2626545"/>
            <a:ext cx="164973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/search-bookable-trains</a:t>
            </a:r>
          </a:p>
          <a:p>
            <a:pPr algn="ctr">
              <a:buClrTx/>
              <a:buSzTx/>
              <a:buNone/>
            </a:pPr>
            <a:r>
              <a:rPr lang="zh-CN" altLang="en-US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查询可预订的车次，考虑座位区间冲突。</a:t>
            </a:r>
          </a:p>
          <a:p>
            <a:pPr algn="ctr">
              <a:buClrTx/>
              <a:buSzTx/>
              <a:buNone/>
            </a:pPr>
            <a:endParaRPr lang="en-US" altLang="zh-CN" sz="1050" b="1" dirty="0">
              <a:latin typeface="Arial"/>
              <a:ea typeface="微软雅黑"/>
              <a:cs typeface="思源宋体 CN" panose="02020400000000000000" charset="-122"/>
              <a:sym typeface="Arial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19570" y="2562860"/>
            <a:ext cx="11506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取消订单</a:t>
            </a:r>
            <a:endParaRPr lang="en-US" altLang="zh-CN" sz="1050" b="1" dirty="0">
              <a:latin typeface="Arial"/>
              <a:ea typeface="微软雅黑"/>
              <a:cs typeface="思源宋体 CN" panose="02020400000000000000" charset="-122"/>
              <a:sym typeface="Arial"/>
            </a:endParaRPr>
          </a:p>
          <a:p>
            <a:pPr algn="ctr"/>
            <a:r>
              <a:rPr lang="zh-CN" altLang="en-US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恢复订单（保留了软删除接口，如有需要可以快速开发）</a:t>
            </a:r>
            <a:endParaRPr lang="en-US" altLang="zh-CN" sz="1050" b="1" dirty="0">
              <a:latin typeface="Arial"/>
              <a:ea typeface="微软雅黑"/>
              <a:cs typeface="思源宋体 CN" panose="02020400000000000000" charset="-122"/>
              <a:sym typeface="Arial"/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3784600" y="254889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FE91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2" name="任意多边形 61"/>
          <p:cNvSpPr/>
          <p:nvPr/>
        </p:nvSpPr>
        <p:spPr>
          <a:xfrm>
            <a:off x="6831330" y="254889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03E5E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8" name="泪滴形 7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泪滴形 1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泪滴形 22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5" name="内容占位符 2"/>
          <p:cNvSpPr>
            <a:spLocks noGrp="1"/>
          </p:cNvSpPr>
          <p:nvPr/>
        </p:nvSpPr>
        <p:spPr>
          <a:xfrm>
            <a:off x="1088390" y="353060"/>
            <a:ext cx="7613650" cy="1205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API</a:t>
            </a: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设计：</a:t>
            </a: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Express.js </a:t>
            </a: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服务端将数据以 </a:t>
            </a: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JSON </a:t>
            </a: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数组形式封装返回，避免客户端直接访问数据库，从而提升安全性，并且屏蔽了底层数据处理逻辑。（详见</a:t>
            </a:r>
            <a:r>
              <a:rPr lang="en-US" altLang="zh-CN" sz="2400" dirty="0" err="1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api</a:t>
            </a: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documentation</a:t>
            </a: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）     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-12065" y="3920490"/>
            <a:ext cx="9142730" cy="615950"/>
          </a:xfrm>
          <a:custGeom>
            <a:avLst/>
            <a:gdLst>
              <a:gd name="connisteX0" fmla="*/ 0 w 9142730"/>
              <a:gd name="connsiteY0" fmla="*/ 616010 h 616010"/>
              <a:gd name="connisteX1" fmla="*/ 1779905 w 9142730"/>
              <a:gd name="connsiteY1" fmla="*/ 367090 h 616010"/>
              <a:gd name="connisteX2" fmla="*/ 4124960 w 9142730"/>
              <a:gd name="connsiteY2" fmla="*/ 563305 h 616010"/>
              <a:gd name="connisteX3" fmla="*/ 6496050 w 9142730"/>
              <a:gd name="connsiteY3" fmla="*/ 60 h 616010"/>
              <a:gd name="connisteX4" fmla="*/ 9142730 w 9142730"/>
              <a:gd name="connsiteY4" fmla="*/ 537270 h 616010"/>
              <a:gd name="connisteX5" fmla="*/ 8828405 w 9142730"/>
              <a:gd name="connsiteY5" fmla="*/ 1139885 h 6160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9142730" h="616011">
                <a:moveTo>
                  <a:pt x="0" y="616011"/>
                </a:moveTo>
                <a:cubicBezTo>
                  <a:pt x="309245" y="562036"/>
                  <a:pt x="955040" y="377886"/>
                  <a:pt x="1779905" y="367091"/>
                </a:cubicBezTo>
                <a:cubicBezTo>
                  <a:pt x="2604770" y="356296"/>
                  <a:pt x="3181985" y="636966"/>
                  <a:pt x="4124960" y="563306"/>
                </a:cubicBezTo>
                <a:cubicBezTo>
                  <a:pt x="5067935" y="489646"/>
                  <a:pt x="5492750" y="5141"/>
                  <a:pt x="6496050" y="61"/>
                </a:cubicBezTo>
                <a:cubicBezTo>
                  <a:pt x="7499350" y="-5019"/>
                  <a:pt x="8676005" y="309306"/>
                  <a:pt x="9142730" y="537271"/>
                </a:cubicBezTo>
              </a:path>
            </a:pathLst>
          </a:custGeom>
          <a:noFill/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673225" y="4152265"/>
            <a:ext cx="342900" cy="34290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784600" y="4317365"/>
            <a:ext cx="342900" cy="342900"/>
          </a:xfrm>
          <a:prstGeom prst="ellipse">
            <a:avLst/>
          </a:prstGeom>
          <a:solidFill>
            <a:srgbClr val="2A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984875" y="3787140"/>
            <a:ext cx="342900" cy="342900"/>
          </a:xfrm>
          <a:prstGeom prst="ellipse">
            <a:avLst/>
          </a:prstGeom>
          <a:solidFill>
            <a:srgbClr val="03E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任意多边形 60">
            <a:extLst>
              <a:ext uri="{FF2B5EF4-FFF2-40B4-BE49-F238E27FC236}">
                <a16:creationId xmlns:a16="http://schemas.microsoft.com/office/drawing/2014/main" id="{C34DEF2F-C8E5-4A04-8552-78BB50153D32}"/>
              </a:ext>
            </a:extLst>
          </p:cNvPr>
          <p:cNvSpPr/>
          <p:nvPr/>
        </p:nvSpPr>
        <p:spPr>
          <a:xfrm>
            <a:off x="5115560" y="254889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FE91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226E5F-4797-4A61-80A0-6EDEB961C039}"/>
              </a:ext>
            </a:extLst>
          </p:cNvPr>
          <p:cNvSpPr txBox="1"/>
          <p:nvPr/>
        </p:nvSpPr>
        <p:spPr>
          <a:xfrm>
            <a:off x="4959669" y="2657445"/>
            <a:ext cx="118014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Arial"/>
                <a:ea typeface="微软雅黑"/>
              </a:rPr>
              <a:t>/book</a:t>
            </a:r>
            <a:r>
              <a:rPr lang="zh-CN" altLang="en-US" sz="1050" b="1" dirty="0">
                <a:latin typeface="Arial"/>
                <a:ea typeface="微软雅黑"/>
              </a:rPr>
              <a:t>预订车票，分配座位。</a:t>
            </a:r>
          </a:p>
          <a:p>
            <a:endParaRPr lang="zh-CN" altLang="en-US" dirty="0"/>
          </a:p>
        </p:txBody>
      </p:sp>
      <p:sp>
        <p:nvSpPr>
          <p:cNvPr id="30" name="任意多边形 41">
            <a:extLst>
              <a:ext uri="{FF2B5EF4-FFF2-40B4-BE49-F238E27FC236}">
                <a16:creationId xmlns:a16="http://schemas.microsoft.com/office/drawing/2014/main" id="{C24E0720-F5B8-44FA-BFA1-63A8E1C48702}"/>
              </a:ext>
            </a:extLst>
          </p:cNvPr>
          <p:cNvSpPr/>
          <p:nvPr/>
        </p:nvSpPr>
        <p:spPr>
          <a:xfrm>
            <a:off x="2169160" y="246888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1E64B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1A4B16-6203-4DF4-9CA6-EB2E2EFFC67D}"/>
              </a:ext>
            </a:extLst>
          </p:cNvPr>
          <p:cNvSpPr txBox="1"/>
          <p:nvPr/>
        </p:nvSpPr>
        <p:spPr>
          <a:xfrm>
            <a:off x="1937386" y="2706559"/>
            <a:ext cx="11887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/orders</a:t>
            </a:r>
            <a:endParaRPr lang="zh-CN" altLang="en-US" sz="1050" b="1" dirty="0">
              <a:latin typeface="Arial"/>
              <a:ea typeface="微软雅黑"/>
              <a:cs typeface="思源宋体 CN" panose="02020400000000000000" charset="-122"/>
              <a:sym typeface="Arial"/>
            </a:endParaRPr>
          </a:p>
          <a:p>
            <a:pPr algn="ctr">
              <a:buClrTx/>
              <a:buSzTx/>
              <a:buNone/>
            </a:pPr>
            <a:r>
              <a:rPr lang="zh-CN" altLang="en-US" sz="1050" b="1" dirty="0">
                <a:latin typeface="Arial"/>
                <a:ea typeface="微软雅黑"/>
                <a:cs typeface="思源宋体 CN" panose="02020400000000000000" charset="-122"/>
                <a:sym typeface="Arial"/>
              </a:rPr>
              <a:t>查询订单信息</a:t>
            </a:r>
            <a:endParaRPr lang="en-US" altLang="zh-CN" sz="1050" b="1" dirty="0">
              <a:latin typeface="Arial"/>
              <a:ea typeface="微软雅黑"/>
              <a:cs typeface="思源宋体 CN" panose="02020400000000000000" charset="-122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8950334"/>
      </p:ext>
    </p:extLst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1" grpId="0" animBg="1"/>
      <p:bldP spid="42" grpId="0" animBg="1"/>
      <p:bldP spid="47" grpId="0"/>
      <p:bldP spid="48" grpId="0"/>
      <p:bldP spid="59" grpId="0"/>
      <p:bldP spid="60" grpId="0"/>
      <p:bldP spid="61" grpId="0" animBg="1"/>
      <p:bldP spid="62" grpId="0" animBg="1"/>
      <p:bldP spid="28" grpId="0" animBg="1"/>
      <p:bldP spid="2" grpId="0" animBg="1"/>
      <p:bldP spid="4" grpId="0" animBg="1"/>
      <p:bldP spid="6" grpId="0" animBg="1"/>
      <p:bldP spid="29" grpId="0" animBg="1"/>
      <p:bldP spid="30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7490" y="410845"/>
            <a:ext cx="788670" cy="782955"/>
            <a:chOff x="3710" y="5019"/>
            <a:chExt cx="2527" cy="2507"/>
          </a:xfrm>
        </p:grpSpPr>
        <p:sp>
          <p:nvSpPr>
            <p:cNvPr id="5" name="泪滴形 4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泪滴形 17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泪滴形 20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36164" y="2349718"/>
            <a:ext cx="3429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Web</a:t>
            </a:r>
            <a:r>
              <a:rPr lang="zh-CN" altLang="en-US" sz="1400" b="1" dirty="0"/>
              <a:t>端特色</a:t>
            </a:r>
          </a:p>
          <a:p>
            <a:r>
              <a:rPr lang="zh-CN" altLang="en-US" sz="1400" b="1" dirty="0"/>
              <a:t>纯</a:t>
            </a:r>
            <a:r>
              <a:rPr lang="en-US" altLang="zh-CN" sz="1400" b="1" dirty="0"/>
              <a:t>HTML/CSS/JavaScript</a:t>
            </a:r>
            <a:r>
              <a:rPr lang="zh-CN" altLang="en-US" sz="1400" dirty="0"/>
              <a:t> </a:t>
            </a:r>
            <a:r>
              <a:rPr lang="en-US" altLang="zh-CN" sz="1400" dirty="0"/>
              <a:t>- </a:t>
            </a:r>
            <a:r>
              <a:rPr lang="zh-CN" altLang="en-US" sz="1400" dirty="0"/>
              <a:t>无需框架，轻量级实现</a:t>
            </a:r>
          </a:p>
          <a:p>
            <a:r>
              <a:rPr lang="en-US" altLang="zh-CN" sz="1400" b="1" dirty="0"/>
              <a:t>RESTful API</a:t>
            </a:r>
            <a:r>
              <a:rPr lang="zh-CN" altLang="en-US" sz="1400" b="1" dirty="0"/>
              <a:t>调用</a:t>
            </a:r>
            <a:r>
              <a:rPr lang="zh-CN" altLang="en-US" sz="1400" dirty="0"/>
              <a:t> </a:t>
            </a:r>
            <a:r>
              <a:rPr lang="en-US" altLang="zh-CN" sz="1400" dirty="0"/>
              <a:t>- </a:t>
            </a:r>
            <a:r>
              <a:rPr lang="zh-CN" altLang="en-US" sz="1400" dirty="0"/>
              <a:t>使用</a:t>
            </a:r>
            <a:r>
              <a:rPr lang="en-US" altLang="zh-CN" sz="1400" dirty="0"/>
              <a:t>fetch API</a:t>
            </a:r>
            <a:r>
              <a:rPr lang="zh-CN" altLang="en-US" sz="1400" dirty="0"/>
              <a:t>进行异步请求</a:t>
            </a:r>
          </a:p>
          <a:p>
            <a:r>
              <a:rPr lang="zh-CN" altLang="en-US" sz="1400" b="1" dirty="0"/>
              <a:t>本地化日期处理</a:t>
            </a:r>
            <a:r>
              <a:rPr lang="zh-CN" altLang="en-US" sz="1400" dirty="0"/>
              <a:t> </a:t>
            </a:r>
            <a:r>
              <a:rPr lang="en-US" altLang="zh-CN" sz="1400" dirty="0"/>
              <a:t>- </a:t>
            </a:r>
            <a:r>
              <a:rPr lang="zh-CN" altLang="en-US" sz="1400" dirty="0"/>
              <a:t>避免时区转换问题</a:t>
            </a:r>
          </a:p>
          <a:p>
            <a:r>
              <a:rPr lang="zh-CN" altLang="en-US" sz="1400" b="1" dirty="0"/>
              <a:t>表单验证</a:t>
            </a:r>
            <a:r>
              <a:rPr lang="zh-CN" altLang="en-US" sz="1400" dirty="0"/>
              <a:t> </a:t>
            </a:r>
            <a:r>
              <a:rPr lang="en-US" altLang="zh-CN" sz="1400" dirty="0"/>
              <a:t>- </a:t>
            </a:r>
            <a:r>
              <a:rPr lang="zh-CN" altLang="en-US" sz="1400" dirty="0"/>
              <a:t>前端输入验证，提升用户体验</a:t>
            </a:r>
          </a:p>
          <a:p>
            <a:r>
              <a:rPr lang="en-US" altLang="zh-CN" sz="1400" b="1" dirty="0"/>
              <a:t>Qt</a:t>
            </a:r>
            <a:r>
              <a:rPr lang="zh-CN" altLang="en-US" sz="1400" b="1" dirty="0"/>
              <a:t>桌面端特色</a:t>
            </a:r>
            <a:endParaRPr lang="zh-CN" altLang="en-US" sz="1400" b="1" dirty="0">
              <a:effectLst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98469" y="6193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Aft>
                <a:spcPts val="0"/>
              </a:spcAft>
              <a:buClrTx/>
              <a:buSzTx/>
              <a:buFont typeface="Arial" panose="020B0604020202020204"/>
              <a:defRPr/>
            </a:pPr>
            <a:r>
              <a:rPr lang="zh-CN" altLang="en-US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用户端设计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-55880" y="1377699"/>
            <a:ext cx="367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dirty="0" err="1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Web+Qt</a:t>
            </a:r>
            <a:r>
              <a:rPr lang="zh-CN" altLang="en-US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双端开发，并利用</a:t>
            </a:r>
            <a:r>
              <a:rPr lang="en-US" altLang="zh-CN" dirty="0" err="1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cloudflared</a:t>
            </a:r>
            <a:r>
              <a:rPr lang="zh-CN" altLang="en-US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实现公网服务（</a:t>
            </a:r>
            <a:r>
              <a:rPr lang="en-US" altLang="zh-CN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Web</a:t>
            </a:r>
            <a:r>
              <a:rPr lang="zh-CN" altLang="en-US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端）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A89186-49FA-44C4-9D37-D45A3B20D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214" y="2420611"/>
            <a:ext cx="3733800" cy="19634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E48E48-C0AA-4D0B-BBFA-06C65CD386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" b="54317"/>
          <a:stretch/>
        </p:blipFill>
        <p:spPr>
          <a:xfrm>
            <a:off x="7427449" y="448570"/>
            <a:ext cx="1102360" cy="46949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61B63B-6BB1-4883-8D6F-0023519A8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87" y="842085"/>
            <a:ext cx="1071228" cy="1071228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7490" y="410845"/>
            <a:ext cx="788670" cy="782955"/>
            <a:chOff x="3710" y="5019"/>
            <a:chExt cx="2527" cy="2507"/>
          </a:xfrm>
        </p:grpSpPr>
        <p:sp>
          <p:nvSpPr>
            <p:cNvPr id="5" name="泪滴形 4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泪滴形 17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泪滴形 20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92334" y="2152049"/>
            <a:ext cx="3429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Qt</a:t>
            </a:r>
            <a:r>
              <a:rPr lang="zh-CN" altLang="en-US" sz="1400" b="1" dirty="0"/>
              <a:t>桌面端特色</a:t>
            </a:r>
          </a:p>
          <a:p>
            <a:r>
              <a:rPr lang="zh-CN" altLang="en-US" sz="1400" b="1" dirty="0"/>
              <a:t>原生桌面应用 </a:t>
            </a:r>
            <a:r>
              <a:rPr lang="en-US" altLang="zh-CN" sz="1400" b="1" dirty="0"/>
              <a:t>- </a:t>
            </a:r>
            <a:r>
              <a:rPr lang="zh-CN" altLang="en-US" sz="1400" b="1" dirty="0"/>
              <a:t>使用</a:t>
            </a:r>
            <a:r>
              <a:rPr lang="en-US" altLang="zh-CN" sz="1400" b="1" dirty="0"/>
              <a:t>Qt</a:t>
            </a:r>
            <a:r>
              <a:rPr lang="zh-CN" altLang="en-US" sz="1400" b="1" dirty="0"/>
              <a:t>框架开发</a:t>
            </a:r>
          </a:p>
          <a:p>
            <a:r>
              <a:rPr lang="zh-CN" altLang="en-US" sz="1400" b="1" dirty="0"/>
              <a:t>网络请求管理 </a:t>
            </a:r>
            <a:r>
              <a:rPr lang="en-US" altLang="zh-CN" sz="1400" b="1" dirty="0"/>
              <a:t>- </a:t>
            </a:r>
            <a:r>
              <a:rPr lang="en-US" altLang="zh-CN" sz="1400" b="1" dirty="0" err="1"/>
              <a:t>QNetworkAccessManager</a:t>
            </a:r>
            <a:r>
              <a:rPr lang="zh-CN" altLang="en-US" sz="1400" b="1" dirty="0"/>
              <a:t>处理</a:t>
            </a:r>
            <a:r>
              <a:rPr lang="en-US" altLang="zh-CN" sz="1400" b="1" dirty="0"/>
              <a:t>HTTP</a:t>
            </a:r>
            <a:r>
              <a:rPr lang="zh-CN" altLang="en-US" sz="1400" b="1" dirty="0"/>
              <a:t>请求</a:t>
            </a:r>
          </a:p>
          <a:p>
            <a:r>
              <a:rPr lang="zh-CN" altLang="en-US" sz="1400" b="1" dirty="0"/>
              <a:t>表格展示 </a:t>
            </a:r>
            <a:r>
              <a:rPr lang="en-US" altLang="zh-CN" sz="1400" b="1" dirty="0"/>
              <a:t>- </a:t>
            </a:r>
            <a:r>
              <a:rPr lang="en-US" altLang="zh-CN" sz="1400" b="1" dirty="0" err="1"/>
              <a:t>QTableWidget</a:t>
            </a:r>
            <a:r>
              <a:rPr lang="zh-CN" altLang="en-US" sz="1400" b="1" dirty="0"/>
              <a:t>展示车次和订单信息</a:t>
            </a:r>
          </a:p>
          <a:p>
            <a:r>
              <a:rPr lang="zh-CN" altLang="en-US" sz="1400" b="1" dirty="0"/>
              <a:t>状态栏反馈 </a:t>
            </a:r>
            <a:r>
              <a:rPr lang="en-US" altLang="zh-CN" sz="1400" b="1" dirty="0"/>
              <a:t>- </a:t>
            </a:r>
            <a:r>
              <a:rPr lang="zh-CN" altLang="en-US" sz="1400" b="1" dirty="0"/>
              <a:t>实时显示操作状态和进度</a:t>
            </a:r>
            <a:endParaRPr lang="zh-CN" altLang="en-US" sz="1400" b="1" dirty="0">
              <a:effectLst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98469" y="6193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Aft>
                <a:spcPts val="0"/>
              </a:spcAft>
              <a:buClrTx/>
              <a:buSzTx/>
              <a:buFont typeface="Arial" panose="020B0604020202020204"/>
              <a:defRPr/>
            </a:pPr>
            <a:r>
              <a:rPr lang="zh-CN" altLang="en-US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用户端设计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-55880" y="1377699"/>
            <a:ext cx="367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dirty="0" err="1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Web+Qt</a:t>
            </a:r>
            <a:r>
              <a:rPr lang="zh-CN" altLang="en-US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双端开发，并利用</a:t>
            </a:r>
            <a:r>
              <a:rPr lang="en-US" altLang="zh-CN" dirty="0" err="1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cloudflared</a:t>
            </a:r>
            <a:r>
              <a:rPr lang="zh-CN" altLang="en-US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实现公网服务（</a:t>
            </a:r>
            <a:r>
              <a:rPr lang="en-US" altLang="zh-CN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Web</a:t>
            </a:r>
            <a:r>
              <a:rPr lang="zh-CN" altLang="en-US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端）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513FCB-9C38-48E8-9975-57AD1FDE8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536" y="894327"/>
            <a:ext cx="4430249" cy="30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89385"/>
      </p:ext>
    </p:extLst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396875" y="1143000"/>
            <a:ext cx="8308340" cy="3082925"/>
            <a:chOff x="648" y="1800"/>
            <a:chExt cx="13084" cy="4855"/>
          </a:xfrm>
        </p:grpSpPr>
        <p:sp>
          <p:nvSpPr>
            <p:cNvPr id="2" name="矩形 1"/>
            <p:cNvSpPr/>
            <p:nvPr/>
          </p:nvSpPr>
          <p:spPr>
            <a:xfrm>
              <a:off x="648" y="1813"/>
              <a:ext cx="3500" cy="4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1524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648" y="1800"/>
              <a:ext cx="9084" cy="4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1524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914515" y="1969770"/>
            <a:ext cx="1528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02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3925" y="1735455"/>
            <a:ext cx="3910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2A466A"/>
                </a:solidFill>
                <a:latin typeface="Arial"/>
                <a:ea typeface="微软雅黑"/>
                <a:cs typeface="+mj-cs"/>
                <a:sym typeface="Arial"/>
              </a:rPr>
              <a:t>BFD金融行业</a:t>
            </a:r>
          </a:p>
          <a:p>
            <a:pPr algn="l" defTabSz="685800">
              <a:buClrTx/>
              <a:buSzTx/>
              <a:buFontTx/>
              <a:buNone/>
            </a:pPr>
            <a:r>
              <a:rPr lang="zh-CN" altLang="en-US" sz="3600" dirty="0">
                <a:solidFill>
                  <a:srgbClr val="2A466A"/>
                </a:solidFill>
                <a:latin typeface="Arial"/>
                <a:ea typeface="微软雅黑"/>
                <a:cs typeface="+mj-cs"/>
                <a:sym typeface="Arial"/>
              </a:rPr>
              <a:t>解决方案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70280" y="2903855"/>
            <a:ext cx="2088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en-US" altLang="zh-CN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cs typeface="+mj-cs"/>
                <a:sym typeface="Arial"/>
              </a:rPr>
              <a:t>BFD financial industry solutions</a:t>
            </a:r>
          </a:p>
        </p:txBody>
      </p:sp>
      <p:pic>
        <p:nvPicPr>
          <p:cNvPr id="43" name="图片 42" descr="51miz-E748919-59111D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r="45576"/>
          <a:stretch>
            <a:fillRect/>
          </a:stretch>
        </p:blipFill>
        <p:spPr>
          <a:xfrm>
            <a:off x="4476750" y="1120775"/>
            <a:ext cx="1683385" cy="3116580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/>
        </p:nvSpPr>
        <p:spPr bwMode="auto">
          <a:xfrm>
            <a:off x="876935" y="1544320"/>
            <a:ext cx="1323975" cy="32956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68580" tIns="34290" rIns="68580" bIns="34290" numCol="1" rtlCol="0" anchor="t" anchorCtr="0" compatLnSpc="1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18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公司愿景：</a:t>
            </a:r>
          </a:p>
        </p:txBody>
      </p:sp>
      <p:sp>
        <p:nvSpPr>
          <p:cNvPr id="9" name="内容占位符 2"/>
          <p:cNvSpPr>
            <a:spLocks noGrp="1"/>
          </p:cNvSpPr>
          <p:nvPr/>
        </p:nvSpPr>
        <p:spPr bwMode="auto">
          <a:xfrm>
            <a:off x="876935" y="1977390"/>
            <a:ext cx="6148705" cy="50673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68580" tIns="34290" rIns="68580" bIns="34290" numCol="1" rtlCol="0" anchor="t" anchorCtr="0" compatLnSpc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 fontAlgn="auto">
              <a:spcBef>
                <a:spcPts val="750"/>
              </a:spcBef>
              <a:buClrTx/>
              <a:buSzTx/>
              <a:buNone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致力基于大数据的各种应用，帮助企业建立管理内部和外部大数据的平台，并建立基于大数据的应用</a:t>
            </a:r>
          </a:p>
        </p:txBody>
      </p:sp>
      <p:sp>
        <p:nvSpPr>
          <p:cNvPr id="12" name="内容占位符 2"/>
          <p:cNvSpPr>
            <a:spLocks noGrp="1"/>
          </p:cNvSpPr>
          <p:nvPr/>
        </p:nvSpPr>
        <p:spPr bwMode="auto">
          <a:xfrm>
            <a:off x="876935" y="4561205"/>
            <a:ext cx="7291070" cy="50673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68580" tIns="34290" rIns="68580" bIns="34290" numCol="1" rtlCol="0" anchor="t" anchorCtr="0" compatLnSpc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 eaLnBrk="0" fontAlgn="auto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</a:pPr>
            <a:r>
              <a:rPr lang="zh-CN" altLang="en-US" sz="800" dirty="0">
                <a:solidFill>
                  <a:schemeClr val="accent3"/>
                </a:solidFill>
                <a:latin typeface="Arial"/>
                <a:ea typeface="微软雅黑"/>
                <a:cs typeface="思源黑体 CN Light" panose="020B0300000000000000" charset="-122"/>
                <a:sym typeface="Arial"/>
              </a:rPr>
              <a:t>百融成立于2014年3月，是百分点分拆出专门从事金融行业业务的公司与包括招行、光大、平安、太保、人人贷等60多家金融机构合作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56310" y="2558415"/>
            <a:ext cx="7412990" cy="1875790"/>
            <a:chOff x="1506" y="4029"/>
            <a:chExt cx="11674" cy="2954"/>
          </a:xfrm>
        </p:grpSpPr>
        <p:sp>
          <p:nvSpPr>
            <p:cNvPr id="13" name="矩形 12"/>
            <p:cNvSpPr/>
            <p:nvPr/>
          </p:nvSpPr>
          <p:spPr>
            <a:xfrm>
              <a:off x="1506" y="4174"/>
              <a:ext cx="5940" cy="2681"/>
            </a:xfrm>
            <a:prstGeom prst="rect">
              <a:avLst/>
            </a:prstGeom>
            <a:solidFill>
              <a:srgbClr val="DAE3F3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内容占位符 2"/>
            <p:cNvSpPr>
              <a:spLocks noGrp="1"/>
            </p:cNvSpPr>
            <p:nvPr/>
          </p:nvSpPr>
          <p:spPr bwMode="auto">
            <a:xfrm>
              <a:off x="1881" y="4577"/>
              <a:ext cx="5285" cy="2077"/>
            </a:xfrm>
            <a:prstGeom prst="rect">
              <a:avLst/>
            </a:prstGeom>
            <a:noFill/>
            <a:ln>
              <a:miter lim="800000"/>
            </a:ln>
          </p:spPr>
          <p:txBody>
            <a:bodyPr vert="horz" wrap="square" lIns="68580" tIns="34290" rIns="68580" bIns="34290" numCol="1" rtlCol="0" anchor="t" anchorCtr="0" compatLnSpc="1">
              <a:normAutofit fontScale="92500" lnSpcReduction="100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5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4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3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2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eaLnBrk="0" fontAlgn="auto" hangingPunct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None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投资方：高瓴资本、IDG资本、浙报集团（一级党报）</a:t>
              </a:r>
            </a:p>
            <a:p>
              <a:pPr marL="0" algn="l" eaLnBrk="0" fontAlgn="auto" hangingPunct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投资额：约4亿元</a:t>
              </a:r>
            </a:p>
            <a:p>
              <a:pPr marL="0" lvl="1" algn="l" eaLnBrk="0" fontAlgn="auto" hangingPunct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None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1000家合作商家，约4-5亿用户的消费、阅读、社交、资产</a:t>
              </a: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393" y="4029"/>
              <a:ext cx="309" cy="2954"/>
            </a:xfrm>
            <a:custGeom>
              <a:avLst/>
              <a:gdLst>
                <a:gd name="connsiteX0" fmla="*/ 0 w 309"/>
                <a:gd name="connsiteY0" fmla="*/ 131 h 2816"/>
                <a:gd name="connsiteX1" fmla="*/ 164 w 309"/>
                <a:gd name="connsiteY1" fmla="*/ 0 h 2816"/>
                <a:gd name="connsiteX2" fmla="*/ 309 w 309"/>
                <a:gd name="connsiteY2" fmla="*/ 131 h 2816"/>
                <a:gd name="connsiteX3" fmla="*/ 309 w 309"/>
                <a:gd name="connsiteY3" fmla="*/ 2813 h 2816"/>
                <a:gd name="connsiteX4" fmla="*/ 153 w 309"/>
                <a:gd name="connsiteY4" fmla="*/ 2816 h 2816"/>
                <a:gd name="connsiteX5" fmla="*/ 0 w 309"/>
                <a:gd name="connsiteY5" fmla="*/ 2813 h 2816"/>
                <a:gd name="connsiteX6" fmla="*/ 0 w 309"/>
                <a:gd name="connsiteY6" fmla="*/ 131 h 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" h="2816">
                  <a:moveTo>
                    <a:pt x="0" y="131"/>
                  </a:moveTo>
                  <a:lnTo>
                    <a:pt x="164" y="0"/>
                  </a:lnTo>
                  <a:lnTo>
                    <a:pt x="309" y="131"/>
                  </a:lnTo>
                  <a:lnTo>
                    <a:pt x="309" y="2813"/>
                  </a:lnTo>
                  <a:lnTo>
                    <a:pt x="153" y="2816"/>
                  </a:lnTo>
                  <a:lnTo>
                    <a:pt x="0" y="2813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375" y="4167"/>
              <a:ext cx="5438" cy="688"/>
              <a:chOff x="5435" y="3735"/>
              <a:chExt cx="5438" cy="68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753" y="3795"/>
                <a:ext cx="5121" cy="577"/>
              </a:xfrm>
              <a:prstGeom prst="rect">
                <a:avLst/>
              </a:prstGeom>
              <a:solidFill>
                <a:srgbClr val="4161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435" y="3735"/>
                <a:ext cx="381" cy="689"/>
              </a:xfrm>
              <a:prstGeom prst="rect">
                <a:avLst/>
              </a:prstGeom>
              <a:solidFill>
                <a:srgbClr val="142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21" name="内容占位符 2"/>
            <p:cNvSpPr>
              <a:spLocks noGrp="1"/>
            </p:cNvSpPr>
            <p:nvPr/>
          </p:nvSpPr>
          <p:spPr bwMode="auto">
            <a:xfrm>
              <a:off x="7766" y="4346"/>
              <a:ext cx="5415" cy="519"/>
            </a:xfrm>
            <a:prstGeom prst="rect">
              <a:avLst/>
            </a:prstGeom>
            <a:noFill/>
            <a:ln>
              <a:miter lim="800000"/>
            </a:ln>
          </p:spPr>
          <p:txBody>
            <a:bodyPr vert="horz" wrap="square" lIns="68580" tIns="34290" rIns="68580" bIns="34290" numCol="1" rtlCol="0" anchor="t" anchorCtr="0" compatLnSpc="1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5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4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3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2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 algn="l" fontAlgn="auto">
                <a:lnSpc>
                  <a:spcPct val="90000"/>
                </a:lnSpc>
                <a:spcBef>
                  <a:spcPts val="750"/>
                </a:spcBef>
                <a:buClrTx/>
                <a:buSz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线下与线上零售商、品牌商（约550家）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7375" y="5187"/>
              <a:ext cx="5438" cy="688"/>
              <a:chOff x="5435" y="3735"/>
              <a:chExt cx="5438" cy="688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5753" y="3795"/>
                <a:ext cx="5121" cy="577"/>
              </a:xfrm>
              <a:prstGeom prst="rect">
                <a:avLst/>
              </a:prstGeom>
              <a:solidFill>
                <a:srgbClr val="72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435" y="3735"/>
                <a:ext cx="381" cy="689"/>
              </a:xfrm>
              <a:prstGeom prst="rect">
                <a:avLst/>
              </a:prstGeom>
              <a:solidFill>
                <a:srgbClr val="142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7375" y="6192"/>
              <a:ext cx="5438" cy="688"/>
              <a:chOff x="5435" y="3735"/>
              <a:chExt cx="5438" cy="688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5753" y="3795"/>
                <a:ext cx="5121" cy="577"/>
              </a:xfrm>
              <a:prstGeom prst="rect">
                <a:avLst/>
              </a:prstGeom>
              <a:solidFill>
                <a:srgbClr val="DAE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435" y="3735"/>
                <a:ext cx="381" cy="689"/>
              </a:xfrm>
              <a:prstGeom prst="rect">
                <a:avLst/>
              </a:prstGeom>
              <a:solidFill>
                <a:srgbClr val="1423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37" name="内容占位符 2"/>
            <p:cNvSpPr>
              <a:spLocks noGrp="1"/>
            </p:cNvSpPr>
            <p:nvPr/>
          </p:nvSpPr>
          <p:spPr bwMode="auto">
            <a:xfrm>
              <a:off x="7766" y="5396"/>
              <a:ext cx="5415" cy="519"/>
            </a:xfrm>
            <a:prstGeom prst="rect">
              <a:avLst/>
            </a:prstGeom>
            <a:noFill/>
            <a:ln>
              <a:miter lim="800000"/>
            </a:ln>
          </p:spPr>
          <p:txBody>
            <a:bodyPr vert="horz" wrap="square" lIns="68580" tIns="34290" rIns="68580" bIns="34290" numCol="1" rtlCol="0" anchor="t" anchorCtr="0" compatLnSpc="1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5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4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3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2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 algn="l" fontAlgn="auto">
                <a:lnSpc>
                  <a:spcPct val="90000"/>
                </a:lnSpc>
                <a:spcBef>
                  <a:spcPts val="750"/>
                </a:spcBef>
                <a:buClrTx/>
                <a:buSz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线上媒体、社区（约450家）</a:t>
              </a:r>
            </a:p>
          </p:txBody>
        </p:sp>
        <p:sp>
          <p:nvSpPr>
            <p:cNvPr id="38" name="内容占位符 2"/>
            <p:cNvSpPr>
              <a:spLocks noGrp="1"/>
            </p:cNvSpPr>
            <p:nvPr/>
          </p:nvSpPr>
          <p:spPr bwMode="auto">
            <a:xfrm>
              <a:off x="7766" y="6396"/>
              <a:ext cx="5415" cy="519"/>
            </a:xfrm>
            <a:prstGeom prst="rect">
              <a:avLst/>
            </a:prstGeom>
            <a:noFill/>
            <a:ln>
              <a:miter lim="800000"/>
            </a:ln>
          </p:spPr>
          <p:txBody>
            <a:bodyPr vert="horz" wrap="square" lIns="68580" tIns="34290" rIns="68580" bIns="34290" numCol="1" rtlCol="0" anchor="t" anchorCtr="0" compatLnSpc="1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5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4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3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285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2" indent="0" algn="l" fontAlgn="auto">
                <a:lnSpc>
                  <a:spcPct val="90000"/>
                </a:lnSpc>
                <a:spcBef>
                  <a:spcPts val="750"/>
                </a:spcBef>
                <a:buClrTx/>
                <a:buSzTx/>
                <a:buNone/>
              </a:pPr>
              <a:r>
                <a:rPr lang="en-US" altLang="zh-CN" sz="1400" dirty="0">
                  <a:solidFill>
                    <a:schemeClr val="bg1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金融机构（约60家）</a:t>
              </a:r>
            </a:p>
          </p:txBody>
        </p:sp>
        <p:sp>
          <p:nvSpPr>
            <p:cNvPr id="39" name="椭圆 38"/>
            <p:cNvSpPr/>
            <p:nvPr/>
          </p:nvSpPr>
          <p:spPr>
            <a:xfrm>
              <a:off x="1704" y="4676"/>
              <a:ext cx="156" cy="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A466A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704" y="5444"/>
              <a:ext cx="156" cy="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A466A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691" y="6112"/>
              <a:ext cx="156" cy="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A466A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5" name="泪滴形 4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泪滴形 17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0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BFD（百分点）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公司背景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bldLvl="0"/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501775" y="1782445"/>
            <a:ext cx="1811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71450" algn="l" defTabSz="685800" ea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None/>
            </a:pPr>
            <a:r>
              <a:rPr lang="zh-CN" altLang="en-US" sz="18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实体商品消费行为采集与挖掘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138930" y="1782445"/>
            <a:ext cx="1719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71450" algn="l" defTabSz="685800" ea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None/>
            </a:pPr>
            <a:r>
              <a:rPr lang="zh-CN" altLang="en-US" sz="18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跨电商与资讯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536055" y="1782445"/>
            <a:ext cx="168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171450" algn="l" defTabSz="685800" ea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/>
              <a:buNone/>
            </a:pPr>
            <a:r>
              <a:rPr lang="zh-CN" altLang="en-US" sz="18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跨电商与资讯</a:t>
            </a:r>
          </a:p>
        </p:txBody>
      </p:sp>
      <p:sp>
        <p:nvSpPr>
          <p:cNvPr id="41" name="任意多边形 40"/>
          <p:cNvSpPr/>
          <p:nvPr/>
        </p:nvSpPr>
        <p:spPr>
          <a:xfrm>
            <a:off x="810895" y="254889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1E64B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1815465" y="254889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1E64B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2902585" y="254889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1E64B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1050" y="2562860"/>
            <a:ext cx="9461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1/ 跨商家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701165" y="2562860"/>
            <a:ext cx="10223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2/ 跨浏览器与电子邮件，跨PC与移动设备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781300" y="2562860"/>
            <a:ext cx="10223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3/ 跨浏览器与微信跨PC与移动设备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429385" y="3482975"/>
            <a:ext cx="11887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麦包包</a:t>
            </a:r>
          </a:p>
          <a:p>
            <a:pPr marL="0" lvl="1"/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银座百货</a:t>
            </a:r>
          </a:p>
          <a:p>
            <a:pPr marL="0" lvl="1"/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王府井百货</a:t>
            </a:r>
          </a:p>
          <a:p>
            <a:endParaRPr lang="en-US" altLang="zh-CN" sz="1200" dirty="0">
              <a:solidFill>
                <a:srgbClr val="055586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524250" y="3896995"/>
            <a:ext cx="1083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沱沱工社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803900" y="3391535"/>
            <a:ext cx="861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>
              <a:buClrTx/>
              <a:buSzTx/>
              <a:buFontTx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快书包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225290" y="2562860"/>
            <a:ext cx="1473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第一财经、</a:t>
            </a:r>
          </a:p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大唐电信高鸿商场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719570" y="2562860"/>
            <a:ext cx="1150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西祠胡同、</a:t>
            </a:r>
          </a:p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水木清华社区</a:t>
            </a:r>
          </a:p>
        </p:txBody>
      </p:sp>
      <p:sp>
        <p:nvSpPr>
          <p:cNvPr id="61" name="任意多边形 60"/>
          <p:cNvSpPr/>
          <p:nvPr/>
        </p:nvSpPr>
        <p:spPr>
          <a:xfrm>
            <a:off x="4521835" y="254889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FE91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2" name="任意多边形 61"/>
          <p:cNvSpPr/>
          <p:nvPr/>
        </p:nvSpPr>
        <p:spPr>
          <a:xfrm>
            <a:off x="6831330" y="2548890"/>
            <a:ext cx="800100" cy="0"/>
          </a:xfrm>
          <a:custGeom>
            <a:avLst/>
            <a:gdLst>
              <a:gd name="connisteX0" fmla="*/ 0 w 800100"/>
              <a:gd name="connsiteY0" fmla="*/ 0 h 0"/>
              <a:gd name="connisteX1" fmla="*/ 800100 w 8001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noFill/>
          <a:ln w="19050" cmpd="sng">
            <a:solidFill>
              <a:srgbClr val="03E5E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8" name="泪滴形 7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泪滴形 1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泪滴形 22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5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跨商家、跨浏览器、跨设备、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跨微信的实时数据挖掘（</a:t>
            </a: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1</a:t>
            </a: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）       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-12065" y="3920490"/>
            <a:ext cx="9142730" cy="615950"/>
          </a:xfrm>
          <a:custGeom>
            <a:avLst/>
            <a:gdLst>
              <a:gd name="connisteX0" fmla="*/ 0 w 9142730"/>
              <a:gd name="connsiteY0" fmla="*/ 616010 h 616010"/>
              <a:gd name="connisteX1" fmla="*/ 1779905 w 9142730"/>
              <a:gd name="connsiteY1" fmla="*/ 367090 h 616010"/>
              <a:gd name="connisteX2" fmla="*/ 4124960 w 9142730"/>
              <a:gd name="connsiteY2" fmla="*/ 563305 h 616010"/>
              <a:gd name="connisteX3" fmla="*/ 6496050 w 9142730"/>
              <a:gd name="connsiteY3" fmla="*/ 60 h 616010"/>
              <a:gd name="connisteX4" fmla="*/ 9142730 w 9142730"/>
              <a:gd name="connsiteY4" fmla="*/ 537270 h 616010"/>
              <a:gd name="connisteX5" fmla="*/ 8828405 w 9142730"/>
              <a:gd name="connsiteY5" fmla="*/ 1139885 h 6160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9142730" h="616011">
                <a:moveTo>
                  <a:pt x="0" y="616011"/>
                </a:moveTo>
                <a:cubicBezTo>
                  <a:pt x="309245" y="562036"/>
                  <a:pt x="955040" y="377886"/>
                  <a:pt x="1779905" y="367091"/>
                </a:cubicBezTo>
                <a:cubicBezTo>
                  <a:pt x="2604770" y="356296"/>
                  <a:pt x="3181985" y="636966"/>
                  <a:pt x="4124960" y="563306"/>
                </a:cubicBezTo>
                <a:cubicBezTo>
                  <a:pt x="5067935" y="489646"/>
                  <a:pt x="5492750" y="5141"/>
                  <a:pt x="6496050" y="61"/>
                </a:cubicBezTo>
                <a:cubicBezTo>
                  <a:pt x="7499350" y="-5019"/>
                  <a:pt x="8676005" y="309306"/>
                  <a:pt x="9142730" y="537271"/>
                </a:cubicBezTo>
              </a:path>
            </a:pathLst>
          </a:custGeom>
          <a:noFill/>
          <a:ln w="1905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673225" y="4152265"/>
            <a:ext cx="342900" cy="34290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784600" y="4317365"/>
            <a:ext cx="342900" cy="342900"/>
          </a:xfrm>
          <a:prstGeom prst="ellipse">
            <a:avLst/>
          </a:prstGeom>
          <a:solidFill>
            <a:srgbClr val="2A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984875" y="3787140"/>
            <a:ext cx="342900" cy="342900"/>
          </a:xfrm>
          <a:prstGeom prst="ellipse">
            <a:avLst/>
          </a:prstGeom>
          <a:solidFill>
            <a:srgbClr val="03E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1" grpId="0" animBg="1"/>
      <p:bldP spid="42" grpId="0" animBg="1"/>
      <p:bldP spid="45" grpId="0" animBg="1"/>
      <p:bldP spid="47" grpId="0"/>
      <p:bldP spid="48" grpId="0"/>
      <p:bldP spid="49" grpId="0"/>
      <p:bldP spid="50" grpId="0"/>
      <p:bldP spid="51" grpId="0"/>
      <p:bldP spid="52" grpId="0"/>
      <p:bldP spid="59" grpId="0"/>
      <p:bldP spid="60" grpId="0"/>
      <p:bldP spid="61" grpId="0" animBg="1"/>
      <p:bldP spid="62" grpId="0" animBg="1"/>
      <p:bldP spid="28" grpId="0" animBg="1"/>
      <p:bldP spid="2" grpId="0" animBg="1"/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574540" y="1878965"/>
            <a:ext cx="616585" cy="419100"/>
            <a:chOff x="1535" y="4011"/>
            <a:chExt cx="971" cy="660"/>
          </a:xfrm>
          <a:solidFill>
            <a:srgbClr val="DAE3F3"/>
          </a:solidFill>
          <a:effectLst>
            <a:outerShdw blurRad="50800" dist="254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22" name="圆角矩形 21"/>
            <p:cNvSpPr/>
            <p:nvPr/>
          </p:nvSpPr>
          <p:spPr>
            <a:xfrm>
              <a:off x="1535" y="4134"/>
              <a:ext cx="601" cy="4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1931" y="4096"/>
              <a:ext cx="660" cy="490"/>
            </a:xfrm>
            <a:prstGeom prst="triangle">
              <a:avLst>
                <a:gd name="adj" fmla="val 48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384165" y="1873250"/>
            <a:ext cx="152273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defTabSz="685800">
              <a:lnSpc>
                <a:spcPct val="9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金融服务行为采集与挖掘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417820" y="3129280"/>
            <a:ext cx="152273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线下消费行为采集与挖掘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101205" y="1857375"/>
            <a:ext cx="10223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1/ 保险</a:t>
            </a:r>
          </a:p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2/ 证券</a:t>
            </a:r>
          </a:p>
          <a:p>
            <a:pPr algn="ctr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3/ P2P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224395" y="3100070"/>
            <a:ext cx="1346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团购消费行为：</a:t>
            </a:r>
          </a:p>
          <a:p>
            <a:pPr algn="l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1/ 360团购</a:t>
            </a:r>
          </a:p>
          <a:p>
            <a:pPr algn="l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2/ 金山团购</a:t>
            </a:r>
          </a:p>
          <a:p>
            <a:pPr algn="l"/>
            <a:endParaRPr lang="zh-CN" altLang="en-US" sz="1200" dirty="0">
              <a:solidFill>
                <a:schemeClr val="accent3"/>
              </a:solidFill>
              <a:latin typeface="Arial"/>
              <a:ea typeface="微软雅黑"/>
              <a:sym typeface="Arial"/>
            </a:endParaRPr>
          </a:p>
          <a:p>
            <a:pPr algn="l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商场内消费行为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" name="泪滴形 1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泪滴形 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泪滴形 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泪滴形 10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2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跨商家、跨浏览器、跨设备、跨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微信的实时数据挖掘（</a:t>
            </a: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2</a:t>
            </a: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）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13" name="图片 12" descr="51miz-E1197883-7984C96C-3840x1920"/>
          <p:cNvPicPr>
            <a:picLocks noChangeAspect="1"/>
          </p:cNvPicPr>
          <p:nvPr/>
        </p:nvPicPr>
        <p:blipFill>
          <a:blip r:embed="rId3"/>
          <a:srcRect l="16576" r="43875"/>
          <a:stretch>
            <a:fillRect/>
          </a:stretch>
        </p:blipFill>
        <p:spPr>
          <a:xfrm>
            <a:off x="1226820" y="1798955"/>
            <a:ext cx="2645410" cy="334518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574540" y="3120390"/>
            <a:ext cx="616585" cy="419100"/>
            <a:chOff x="1535" y="4011"/>
            <a:chExt cx="971" cy="660"/>
          </a:xfrm>
          <a:solidFill>
            <a:srgbClr val="2A466A"/>
          </a:solidFill>
          <a:effectLst>
            <a:outerShdw blurRad="50800" dist="254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16" name="圆角矩形 15"/>
            <p:cNvSpPr/>
            <p:nvPr/>
          </p:nvSpPr>
          <p:spPr>
            <a:xfrm>
              <a:off x="1535" y="4134"/>
              <a:ext cx="601" cy="4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931" y="4096"/>
              <a:ext cx="660" cy="490"/>
            </a:xfrm>
            <a:prstGeom prst="triangle">
              <a:avLst>
                <a:gd name="adj" fmla="val 48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417820" y="4269105"/>
            <a:ext cx="152273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高单价商品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224395" y="4312285"/>
            <a:ext cx="13462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奢侈品、房、车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574540" y="4260215"/>
            <a:ext cx="616585" cy="419100"/>
            <a:chOff x="1535" y="4011"/>
            <a:chExt cx="971" cy="660"/>
          </a:xfrm>
          <a:solidFill>
            <a:srgbClr val="72EFFF"/>
          </a:solidFill>
          <a:effectLst>
            <a:outerShdw blurRad="50800" dist="254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41" name="圆角矩形 40"/>
            <p:cNvSpPr/>
            <p:nvPr/>
          </p:nvSpPr>
          <p:spPr>
            <a:xfrm>
              <a:off x="1535" y="4134"/>
              <a:ext cx="601" cy="4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1931" y="4096"/>
              <a:ext cx="660" cy="490"/>
            </a:xfrm>
            <a:prstGeom prst="triangle">
              <a:avLst>
                <a:gd name="adj" fmla="val 48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5" grpId="0"/>
      <p:bldP spid="48" grpId="0"/>
      <p:bldP spid="39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4140000">
            <a:off x="2812766" y="1408870"/>
            <a:ext cx="1981835" cy="3914113"/>
            <a:chOff x="5882" y="2757"/>
            <a:chExt cx="3260" cy="6439"/>
          </a:xfrm>
        </p:grpSpPr>
        <p:sp>
          <p:nvSpPr>
            <p:cNvPr id="12" name="圆角矩形 11"/>
            <p:cNvSpPr/>
            <p:nvPr/>
          </p:nvSpPr>
          <p:spPr>
            <a:xfrm>
              <a:off x="7327" y="5877"/>
              <a:ext cx="400" cy="680"/>
            </a:xfrm>
            <a:prstGeom prst="round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882" y="2757"/>
              <a:ext cx="3260" cy="3260"/>
            </a:xfrm>
            <a:prstGeom prst="ellipse">
              <a:avLst/>
            </a:prstGeom>
            <a:solidFill>
              <a:srgbClr val="F2F5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022" y="2896"/>
              <a:ext cx="2981" cy="29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237" y="6327"/>
              <a:ext cx="564" cy="2869"/>
            </a:xfrm>
            <a:prstGeom prst="roundRect">
              <a:avLst/>
            </a:prstGeom>
            <a:solidFill>
              <a:srgbClr val="2A46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886200" y="2849880"/>
            <a:ext cx="17252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4～5亿实名消费者数据、6-7亿匿名消费者数据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86200" y="1205865"/>
            <a:ext cx="172529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defTabSz="685800">
              <a:lnSpc>
                <a:spcPct val="9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3/ 实名信息：</a:t>
            </a:r>
          </a:p>
          <a:p>
            <a:pPr marL="0" lvl="1" algn="l">
              <a:lnSpc>
                <a:spcPct val="100000"/>
              </a:lnSpc>
              <a:buClrTx/>
              <a:buSzTx/>
              <a:buNone/>
            </a:pPr>
            <a:r>
              <a:rPr lang="en-US" altLang="zh-CN" sz="10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基于身份证、手机号、姓名、邮箱、地址等的实名数据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981700" y="1840865"/>
            <a:ext cx="172529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defTabSz="685800">
              <a:lnSpc>
                <a:spcPct val="9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4/ 用户价值高：</a:t>
            </a:r>
          </a:p>
          <a:p>
            <a:pPr marL="0" lvl="1" algn="l">
              <a:lnSpc>
                <a:spcPct val="100000"/>
              </a:lnSpc>
              <a:buClrTx/>
              <a:buSzTx/>
              <a:buNone/>
            </a:pPr>
            <a:r>
              <a:rPr lang="en-US" altLang="zh-CN" sz="10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50岁以下当前主力消费人群和未来主力消费人群为主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235700" y="3288665"/>
            <a:ext cx="1725295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defTabSz="685800">
              <a:lnSpc>
                <a:spcPct val="9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5/ 真实性强:</a:t>
            </a:r>
          </a:p>
          <a:p>
            <a:pPr marL="0" lvl="1" algn="l">
              <a:lnSpc>
                <a:spcPct val="100000"/>
              </a:lnSpc>
              <a:buClrTx/>
              <a:buSzTx/>
              <a:buNone/>
            </a:pPr>
            <a:r>
              <a:rPr lang="en-US" altLang="zh-CN" sz="10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用户在消费、阅读、社交时没有信贷目的，因此用户没有造假意图）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886200" y="4203065"/>
            <a:ext cx="190944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>
              <a:lnSpc>
                <a:spcPct val="100000"/>
              </a:lnSpc>
              <a:buClrTx/>
              <a:buSzTx/>
              <a:buNone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6/ 用户身份识别准确:</a:t>
            </a: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打通一个人的多种ID行为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905000" y="1840865"/>
            <a:ext cx="1725295" cy="46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defTabSz="685800">
              <a:lnSpc>
                <a:spcPct val="9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2/ 实时性强：</a:t>
            </a:r>
          </a:p>
          <a:p>
            <a:pPr lvl="0" algn="l">
              <a:lnSpc>
                <a:spcPct val="100000"/>
              </a:lnSpc>
              <a:buClrTx/>
              <a:buSzTx/>
              <a:buNone/>
            </a:pPr>
            <a:r>
              <a:rPr lang="en-US" altLang="zh-CN" sz="10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毫秒量级内更新用户档案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33830" y="2882265"/>
            <a:ext cx="172529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defTabSz="685800">
              <a:lnSpc>
                <a:spcPct val="9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1/ 数据来源广：</a:t>
            </a:r>
          </a:p>
          <a:p>
            <a:pPr lv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0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打通众多线下与线上商家、媒体、金融机构</a:t>
            </a:r>
          </a:p>
        </p:txBody>
      </p:sp>
      <p:sp>
        <p:nvSpPr>
          <p:cNvPr id="28" name="椭圆 27"/>
          <p:cNvSpPr/>
          <p:nvPr/>
        </p:nvSpPr>
        <p:spPr>
          <a:xfrm>
            <a:off x="4871720" y="1976755"/>
            <a:ext cx="298450" cy="29845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55586"/>
                </a:solidFill>
                <a:latin typeface="Arial"/>
                <a:ea typeface="微软雅黑"/>
                <a:sym typeface="Arial"/>
              </a:rPr>
              <a:t>3</a:t>
            </a:r>
          </a:p>
        </p:txBody>
      </p:sp>
      <p:sp>
        <p:nvSpPr>
          <p:cNvPr id="29" name="椭圆 28"/>
          <p:cNvSpPr/>
          <p:nvPr/>
        </p:nvSpPr>
        <p:spPr>
          <a:xfrm>
            <a:off x="5527040" y="2764790"/>
            <a:ext cx="298450" cy="29845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55586"/>
                </a:solidFill>
                <a:latin typeface="Arial"/>
                <a:ea typeface="微软雅黑"/>
                <a:sym typeface="Arial"/>
              </a:rPr>
              <a:t>4</a:t>
            </a:r>
          </a:p>
        </p:txBody>
      </p:sp>
      <p:sp>
        <p:nvSpPr>
          <p:cNvPr id="30" name="椭圆 29"/>
          <p:cNvSpPr/>
          <p:nvPr/>
        </p:nvSpPr>
        <p:spPr>
          <a:xfrm>
            <a:off x="4247515" y="3734435"/>
            <a:ext cx="298450" cy="29845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55586"/>
                </a:solidFill>
                <a:latin typeface="Arial"/>
                <a:ea typeface="微软雅黑"/>
                <a:sym typeface="Arial"/>
              </a:rPr>
              <a:t>6</a:t>
            </a:r>
          </a:p>
        </p:txBody>
      </p:sp>
      <p:sp>
        <p:nvSpPr>
          <p:cNvPr id="31" name="椭圆 30"/>
          <p:cNvSpPr/>
          <p:nvPr/>
        </p:nvSpPr>
        <p:spPr>
          <a:xfrm>
            <a:off x="5203190" y="3632200"/>
            <a:ext cx="298450" cy="29845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55586"/>
                </a:solidFill>
                <a:latin typeface="Arial"/>
                <a:ea typeface="微软雅黑"/>
                <a:sym typeface="Arial"/>
              </a:rPr>
              <a:t>5</a:t>
            </a:r>
          </a:p>
        </p:txBody>
      </p:sp>
      <p:sp>
        <p:nvSpPr>
          <p:cNvPr id="34" name="椭圆 33"/>
          <p:cNvSpPr/>
          <p:nvPr/>
        </p:nvSpPr>
        <p:spPr>
          <a:xfrm>
            <a:off x="3940175" y="2137410"/>
            <a:ext cx="298450" cy="29845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55586"/>
                </a:solidFill>
                <a:latin typeface="Arial"/>
                <a:ea typeface="微软雅黑"/>
                <a:sym typeface="Arial"/>
              </a:rPr>
              <a:t>2</a:t>
            </a:r>
          </a:p>
        </p:txBody>
      </p:sp>
      <p:sp>
        <p:nvSpPr>
          <p:cNvPr id="38" name="椭圆 37"/>
          <p:cNvSpPr/>
          <p:nvPr/>
        </p:nvSpPr>
        <p:spPr>
          <a:xfrm>
            <a:off x="3607435" y="2950210"/>
            <a:ext cx="298450" cy="29845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055586"/>
                </a:solidFill>
                <a:latin typeface="Arial"/>
                <a:ea typeface="微软雅黑"/>
                <a:sym typeface="Arial"/>
              </a:rPr>
              <a:t>1</a:t>
            </a:r>
          </a:p>
        </p:txBody>
      </p:sp>
      <p:pic>
        <p:nvPicPr>
          <p:cNvPr id="25602" name="图片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0990" y="2593340"/>
            <a:ext cx="1191260" cy="17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" name="泪滴形 1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泪滴形 10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泪滴形 19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泪滴形 20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3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用户概况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5" grpId="0"/>
      <p:bldP spid="16" grpId="0"/>
      <p:bldP spid="17" grpId="0"/>
      <p:bldP spid="18" grpId="0"/>
      <p:bldP spid="19" grpId="0"/>
      <p:bldP spid="22" grpId="0"/>
      <p:bldP spid="28" grpId="0" animBg="1"/>
      <p:bldP spid="29" grpId="0" animBg="1"/>
      <p:bldP spid="30" grpId="0" animBg="1"/>
      <p:bldP spid="31" grpId="0" animBg="1"/>
      <p:bldP spid="34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318260" y="2085340"/>
            <a:ext cx="3644900" cy="1930400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2" name="同侧圆角矩形 11"/>
          <p:cNvSpPr/>
          <p:nvPr/>
        </p:nvSpPr>
        <p:spPr>
          <a:xfrm>
            <a:off x="1478915" y="2598420"/>
            <a:ext cx="309880" cy="1315085"/>
          </a:xfrm>
          <a:prstGeom prst="round2SameRect">
            <a:avLst/>
          </a:prstGeom>
          <a:solidFill>
            <a:srgbClr val="416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" name="同侧圆角矩形 12"/>
          <p:cNvSpPr/>
          <p:nvPr/>
        </p:nvSpPr>
        <p:spPr>
          <a:xfrm>
            <a:off x="1993900" y="2383790"/>
            <a:ext cx="309880" cy="1529715"/>
          </a:xfrm>
          <a:prstGeom prst="round2SameRect">
            <a:avLst/>
          </a:prstGeom>
          <a:solidFill>
            <a:srgbClr val="416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4" name="同侧圆角矩形 13"/>
          <p:cNvSpPr/>
          <p:nvPr/>
        </p:nvSpPr>
        <p:spPr>
          <a:xfrm>
            <a:off x="2757805" y="2383790"/>
            <a:ext cx="309880" cy="1529715"/>
          </a:xfrm>
          <a:prstGeom prst="round2SameRect">
            <a:avLst/>
          </a:prstGeom>
          <a:solidFill>
            <a:srgbClr val="7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" name="同侧圆角矩形 14"/>
          <p:cNvSpPr/>
          <p:nvPr/>
        </p:nvSpPr>
        <p:spPr>
          <a:xfrm>
            <a:off x="3255010" y="3413125"/>
            <a:ext cx="309880" cy="500380"/>
          </a:xfrm>
          <a:prstGeom prst="round2SameRect">
            <a:avLst/>
          </a:prstGeom>
          <a:solidFill>
            <a:srgbClr val="72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" name="同侧圆角矩形 15"/>
          <p:cNvSpPr/>
          <p:nvPr/>
        </p:nvSpPr>
        <p:spPr>
          <a:xfrm>
            <a:off x="3977640" y="3208020"/>
            <a:ext cx="309880" cy="705485"/>
          </a:xfrm>
          <a:prstGeom prst="round2Same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4498340" y="3288030"/>
            <a:ext cx="309880" cy="625475"/>
          </a:xfrm>
          <a:prstGeom prst="round2Same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30325" y="4085590"/>
            <a:ext cx="58991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实名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35150" y="4085590"/>
            <a:ext cx="58991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匿名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597150" y="4095115"/>
            <a:ext cx="58991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普通个人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101975" y="4095115"/>
            <a:ext cx="799465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(小企业主中大企业高管)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825875" y="4095115"/>
            <a:ext cx="58991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房主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330700" y="4095115"/>
            <a:ext cx="589915" cy="25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车主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406525" y="2332990"/>
            <a:ext cx="475615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900" dirty="0">
                <a:solidFill>
                  <a:srgbClr val="374C5D"/>
                </a:solidFill>
                <a:latin typeface="Arial"/>
                <a:ea typeface="微软雅黑"/>
                <a:sym typeface="Arial"/>
              </a:rPr>
              <a:t>4.3亿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20875" y="2161540"/>
            <a:ext cx="475615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900" dirty="0">
                <a:solidFill>
                  <a:srgbClr val="374C5D"/>
                </a:solidFill>
                <a:latin typeface="Arial"/>
                <a:ea typeface="微软雅黑"/>
                <a:sym typeface="Arial"/>
              </a:rPr>
              <a:t>6.5亿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673350" y="2161540"/>
            <a:ext cx="475615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900" dirty="0">
                <a:solidFill>
                  <a:srgbClr val="374C5D"/>
                </a:solidFill>
                <a:latin typeface="Arial"/>
                <a:ea typeface="微软雅黑"/>
                <a:sym typeface="Arial"/>
              </a:rPr>
              <a:t>6.5亿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130550" y="3190240"/>
            <a:ext cx="580390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900" dirty="0">
                <a:solidFill>
                  <a:srgbClr val="374C5D"/>
                </a:solidFill>
                <a:latin typeface="Arial"/>
                <a:ea typeface="微软雅黑"/>
                <a:sym typeface="Arial"/>
              </a:rPr>
              <a:t>2200万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854450" y="2980690"/>
            <a:ext cx="580390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900" dirty="0">
                <a:solidFill>
                  <a:srgbClr val="374C5D"/>
                </a:solidFill>
                <a:latin typeface="Arial"/>
                <a:ea typeface="微软雅黑"/>
                <a:sym typeface="Arial"/>
              </a:rPr>
              <a:t>4400万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349750" y="3037840"/>
            <a:ext cx="580390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900" dirty="0">
                <a:solidFill>
                  <a:srgbClr val="374C5D"/>
                </a:solidFill>
                <a:latin typeface="Arial"/>
                <a:ea typeface="微软雅黑"/>
                <a:sym typeface="Arial"/>
              </a:rPr>
              <a:t>3700万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883275" y="2165350"/>
            <a:ext cx="1990725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zh-CN" altLang="en-US" sz="18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百融行业优势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883275" y="2666365"/>
            <a:ext cx="200787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1/ 数据量大，质量高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883275" y="3028950"/>
            <a:ext cx="200787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2/ 大数据技术积累深厚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883275" y="3425190"/>
            <a:ext cx="2103120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3/ 恪守公允的第三方数据平台身份，不与金融机构竞争</a:t>
            </a:r>
            <a:endParaRPr lang="en-US" altLang="zh-CN" sz="1200" dirty="0">
              <a:solidFill>
                <a:schemeClr val="accent3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83275" y="4165600"/>
            <a:ext cx="21031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4/ 众多实际案例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5765800" y="2110740"/>
            <a:ext cx="76200" cy="2327275"/>
          </a:xfrm>
          <a:custGeom>
            <a:avLst/>
            <a:gdLst>
              <a:gd name="connisteX0" fmla="*/ 0 w 0"/>
              <a:gd name="connsiteY0" fmla="*/ 0 h 1895475"/>
              <a:gd name="connisteX1" fmla="*/ 0 w 0"/>
              <a:gd name="connsiteY1" fmla="*/ 1895475 h 18954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h="1895475">
                <a:moveTo>
                  <a:pt x="0" y="0"/>
                </a:moveTo>
                <a:lnTo>
                  <a:pt x="0" y="1895475"/>
                </a:lnTo>
              </a:path>
            </a:pathLst>
          </a:custGeom>
          <a:noFill/>
          <a:ln w="19050" cmpd="sng">
            <a:solidFill>
              <a:srgbClr val="2A466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4" name="泪滴形 3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泪滴形 4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泪滴形 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泪滴形 10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8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国内最大独立第三方数据平台（数据优势）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800100" y="3587115"/>
            <a:ext cx="2387600" cy="699135"/>
          </a:xfrm>
          <a:prstGeom prst="roundRect">
            <a:avLst/>
          </a:prstGeom>
          <a:gradFill>
            <a:gsLst>
              <a:gs pos="2000">
                <a:srgbClr val="374C5D"/>
              </a:gs>
              <a:gs pos="33000">
                <a:srgbClr val="95A3B5">
                  <a:alpha val="100000"/>
                </a:srgbClr>
              </a:gs>
              <a:gs pos="90000">
                <a:schemeClr val="bg1"/>
              </a:gs>
            </a:gsLst>
            <a:lin ang="6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34765" y="3208655"/>
            <a:ext cx="4339590" cy="322580"/>
            <a:chOff x="1539" y="4798"/>
            <a:chExt cx="6834" cy="508"/>
          </a:xfrm>
        </p:grpSpPr>
        <p:sp>
          <p:nvSpPr>
            <p:cNvPr id="49" name="矩形 48"/>
            <p:cNvSpPr/>
            <p:nvPr/>
          </p:nvSpPr>
          <p:spPr>
            <a:xfrm>
              <a:off x="1539" y="4798"/>
              <a:ext cx="1987" cy="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eaLnBrk="0" fontAlgn="auto" hangingPunct="0">
                <a:lnSpc>
                  <a:spcPct val="120000"/>
                </a:lnSpc>
                <a:spcAft>
                  <a:spcPts val="0"/>
                </a:spcAft>
                <a:buFont typeface="Wingdings" panose="05000000000000000000" pitchFamily="2" charset="2"/>
                <a:buNone/>
                <a:defRPr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姓名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3963" y="4798"/>
              <a:ext cx="1987" cy="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eaLnBrk="0" fontAlgn="auto" hangingPunct="0">
                <a:lnSpc>
                  <a:spcPct val="120000"/>
                </a:lnSpc>
                <a:spcAft>
                  <a:spcPts val="0"/>
                </a:spcAft>
                <a:buFont typeface="Wingdings" panose="05000000000000000000" pitchFamily="2" charset="2"/>
                <a:buNone/>
                <a:defRPr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身份证号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6387" y="4798"/>
              <a:ext cx="1987" cy="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eaLnBrk="0" fontAlgn="auto" hangingPunct="0">
                <a:lnSpc>
                  <a:spcPct val="120000"/>
                </a:lnSpc>
                <a:spcAft>
                  <a:spcPts val="0"/>
                </a:spcAft>
                <a:buFont typeface="Wingdings" panose="05000000000000000000" pitchFamily="2" charset="2"/>
                <a:buNone/>
                <a:defRPr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地址</a:t>
              </a: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833755" y="1554480"/>
            <a:ext cx="1143635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eaLnBrk="0" fontAlgn="auto" hangingPunct="0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匿名</a:t>
            </a:r>
            <a:endParaRPr lang="en-US" altLang="zh-CN" sz="1400" b="1" dirty="0">
              <a:solidFill>
                <a:srgbClr val="374C5D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5205" y="3693160"/>
            <a:ext cx="2088515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eaLnBrk="0" fontAlgn="auto" hangingPunct="0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实名/准实名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85495" y="2018030"/>
            <a:ext cx="396811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fontAlgn="auto" hangingPunct="0">
              <a:lnSpc>
                <a:spcPct val="12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Web端（用户ID，浏览器Cookie 等 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85495" y="2325370"/>
            <a:ext cx="5375275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fontAlgn="auto" hangingPunct="0">
              <a:lnSpc>
                <a:spcPct val="12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手机App端（唯一硬件编号，如IMEI、IMSI、MAC 等）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用户身份识别方法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——个体精准定向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3834765" y="3755390"/>
            <a:ext cx="4339590" cy="322580"/>
            <a:chOff x="1539" y="4798"/>
            <a:chExt cx="6834" cy="508"/>
          </a:xfrm>
        </p:grpSpPr>
        <p:sp>
          <p:nvSpPr>
            <p:cNvPr id="55" name="矩形 54"/>
            <p:cNvSpPr/>
            <p:nvPr/>
          </p:nvSpPr>
          <p:spPr>
            <a:xfrm>
              <a:off x="1539" y="4798"/>
              <a:ext cx="1987" cy="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手机号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3963" y="4798"/>
              <a:ext cx="1987" cy="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eaLnBrk="0" fontAlgn="auto" hangingPunct="0">
                <a:lnSpc>
                  <a:spcPct val="120000"/>
                </a:lnSpc>
                <a:spcAft>
                  <a:spcPts val="0"/>
                </a:spcAft>
                <a:buFont typeface="Wingdings" panose="05000000000000000000" pitchFamily="2" charset="2"/>
                <a:buNone/>
                <a:defRPr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E-Mail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387" y="4798"/>
              <a:ext cx="1987" cy="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eaLnBrk="0" fontAlgn="auto" hangingPunct="0">
                <a:lnSpc>
                  <a:spcPct val="120000"/>
                </a:lnSpc>
                <a:spcAft>
                  <a:spcPts val="0"/>
                </a:spcAft>
                <a:buFont typeface="Wingdings" panose="05000000000000000000" pitchFamily="2" charset="2"/>
                <a:buNone/>
                <a:defRPr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SNS账号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777615" y="4298315"/>
            <a:ext cx="4397375" cy="322580"/>
            <a:chOff x="1449" y="4798"/>
            <a:chExt cx="6925" cy="508"/>
          </a:xfrm>
        </p:grpSpPr>
        <p:sp>
          <p:nvSpPr>
            <p:cNvPr id="59" name="矩形 58"/>
            <p:cNvSpPr/>
            <p:nvPr/>
          </p:nvSpPr>
          <p:spPr>
            <a:xfrm>
              <a:off x="1449" y="4798"/>
              <a:ext cx="2091" cy="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2" indent="0" eaLnBrk="0" fontAlgn="auto" hangingPunct="0">
                <a:lnSpc>
                  <a:spcPct val="120000"/>
                </a:lnSpc>
                <a:spcAft>
                  <a:spcPts val="0"/>
                </a:spcAft>
                <a:buFont typeface="Wingdings" panose="05000000000000000000" pitchFamily="2" charset="2"/>
                <a:buNone/>
                <a:defRPr/>
              </a:pPr>
              <a:r>
                <a:rPr lang="en-US" altLang="zh-CN" sz="10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新浪微博、腾讯微博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963" y="4798"/>
              <a:ext cx="1987" cy="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eaLnBrk="0" fontAlgn="auto" hangingPunct="0">
                <a:lnSpc>
                  <a:spcPct val="120000"/>
                </a:lnSpc>
                <a:spcAft>
                  <a:spcPts val="0"/>
                </a:spcAft>
                <a:buFont typeface="Wingdings" panose="05000000000000000000" pitchFamily="2" charset="2"/>
                <a:buNone/>
                <a:defRPr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QQ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6387" y="4798"/>
              <a:ext cx="1987" cy="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eaLnBrk="0" fontAlgn="auto" hangingPunct="0">
                <a:lnSpc>
                  <a:spcPct val="120000"/>
                </a:lnSpc>
                <a:spcAft>
                  <a:spcPts val="0"/>
                </a:spcAft>
                <a:buFont typeface="Wingdings" panose="05000000000000000000" pitchFamily="2" charset="2"/>
                <a:buNone/>
                <a:defRPr/>
              </a:pPr>
              <a:r>
                <a:rPr lang="en-US" altLang="zh-CN" sz="14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银行卡号</a:t>
              </a:r>
            </a:p>
          </p:txBody>
        </p:sp>
      </p:grp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6" grpId="0"/>
      <p:bldP spid="17" grpId="0"/>
      <p:bldP spid="18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2765" y="314960"/>
            <a:ext cx="8187055" cy="453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52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2765" y="312420"/>
            <a:ext cx="8191500" cy="419735"/>
          </a:xfrm>
          <a:prstGeom prst="rect">
            <a:avLst/>
          </a:prstGeom>
          <a:solidFill>
            <a:srgbClr val="2A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837258" y="1546543"/>
            <a:ext cx="2513330" cy="40132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sym typeface="Arial"/>
              </a:rPr>
              <a:t>Multi-Platform Railway Ticket Booking System </a:t>
            </a:r>
          </a:p>
          <a:p>
            <a:pPr algn="l"/>
            <a:r>
              <a:rPr lang="en-US" altLang="zh-CN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sym typeface="Arial"/>
              </a:rPr>
              <a:t>– A Node.js + Qt6 Solution</a:t>
            </a: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749300" y="1042670"/>
            <a:ext cx="2513330" cy="58420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CONTENTS</a:t>
            </a:r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667385" y="2667850"/>
            <a:ext cx="2314575" cy="63500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系统架构全览</a:t>
            </a:r>
          </a:p>
        </p:txBody>
      </p:sp>
      <p:sp>
        <p:nvSpPr>
          <p:cNvPr id="32" name="标题 1"/>
          <p:cNvSpPr>
            <a:spLocks noGrp="1"/>
          </p:cNvSpPr>
          <p:nvPr/>
        </p:nvSpPr>
        <p:spPr>
          <a:xfrm>
            <a:off x="3283903" y="2766060"/>
            <a:ext cx="2555240" cy="92710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BFD金融行业</a:t>
            </a:r>
          </a:p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解决方案</a:t>
            </a:r>
          </a:p>
        </p:txBody>
      </p:sp>
      <p:sp>
        <p:nvSpPr>
          <p:cNvPr id="36" name="标题 1"/>
          <p:cNvSpPr>
            <a:spLocks noGrp="1"/>
          </p:cNvSpPr>
          <p:nvPr/>
        </p:nvSpPr>
        <p:spPr>
          <a:xfrm>
            <a:off x="6293485" y="2922270"/>
            <a:ext cx="2314575" cy="47053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应用案例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667385" y="3160707"/>
            <a:ext cx="2314575" cy="31750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sym typeface="Arial"/>
              </a:rPr>
              <a:t>System Architecture Overview</a:t>
            </a:r>
            <a:endParaRPr lang="zh-CN" altLang="en-US" sz="1000" dirty="0">
              <a:solidFill>
                <a:schemeClr val="accent1">
                  <a:lumMod val="40000"/>
                  <a:lumOff val="6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404235" y="3663950"/>
            <a:ext cx="2314575" cy="38544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sym typeface="Arial"/>
              </a:rPr>
              <a:t>BFD financial industry</a:t>
            </a:r>
          </a:p>
          <a:p>
            <a:pPr algn="ctr">
              <a:lnSpc>
                <a:spcPct val="100000"/>
              </a:lnSpc>
            </a:pPr>
            <a:r>
              <a:rPr lang="zh-CN" altLang="en-US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sym typeface="Arial"/>
              </a:rPr>
              <a:t>solution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826885" y="3361055"/>
            <a:ext cx="1247775" cy="26797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buClrTx/>
              <a:buSzTx/>
              <a:buNone/>
            </a:pPr>
            <a:r>
              <a:rPr lang="zh-CN" altLang="en-US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sym typeface="Arial"/>
              </a:rPr>
              <a:t>Applications</a:t>
            </a:r>
          </a:p>
        </p:txBody>
      </p:sp>
      <p:sp>
        <p:nvSpPr>
          <p:cNvPr id="15" name="标题 1"/>
          <p:cNvSpPr>
            <a:spLocks noGrp="1"/>
          </p:cNvSpPr>
          <p:nvPr/>
        </p:nvSpPr>
        <p:spPr>
          <a:xfrm>
            <a:off x="1480820" y="2454910"/>
            <a:ext cx="687705" cy="4273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01</a:t>
            </a:r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4217670" y="2454910"/>
            <a:ext cx="687705" cy="4273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02</a:t>
            </a:r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7106920" y="2454910"/>
            <a:ext cx="687705" cy="4273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03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7" grpId="0"/>
      <p:bldP spid="32" grpId="0"/>
      <p:bldP spid="36" grpId="0"/>
      <p:bldP spid="2" grpId="0"/>
      <p:bldP spid="3" grpId="0"/>
      <p:bldP spid="6" grpId="0"/>
      <p:bldP spid="15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3329940" y="1793240"/>
            <a:ext cx="2639060" cy="2639060"/>
            <a:chOff x="5320" y="2824"/>
            <a:chExt cx="4156" cy="4156"/>
          </a:xfrm>
        </p:grpSpPr>
        <p:sp>
          <p:nvSpPr>
            <p:cNvPr id="6" name="椭圆 5"/>
            <p:cNvSpPr/>
            <p:nvPr/>
          </p:nvSpPr>
          <p:spPr>
            <a:xfrm>
              <a:off x="5320" y="2824"/>
              <a:ext cx="4156" cy="41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988" y="3473"/>
              <a:ext cx="2840" cy="28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78840" y="1463675"/>
            <a:ext cx="2870200" cy="916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6630" y="1790700"/>
            <a:ext cx="274383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defTabSz="914400" eaLnBrk="0" hangingPunct="0">
              <a:buFont typeface="Arial" panose="020B0604020202020204" pitchFamily="34" charset="0"/>
              <a:buNone/>
              <a:defRPr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UID: 537821068，性别：男，年龄39，工作状态：在职；工作行业：IT，教育程度：硕士生，地域：湖北省，武汉市；活动区域：武汉_汉阳大道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用户标签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(1) 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8840" y="2650490"/>
            <a:ext cx="2870200" cy="916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8840" y="3801745"/>
            <a:ext cx="2870200" cy="916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53710" y="1463675"/>
            <a:ext cx="2870200" cy="1036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53710" y="2759710"/>
            <a:ext cx="2870200" cy="13633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76630" y="1505585"/>
            <a:ext cx="1500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人口统计学标签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76630" y="3014345"/>
            <a:ext cx="274383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0" hangingPunct="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海归，运动，篮球，科比，易建联，高尔夫，伍兹，热血，星座，双子座，红酒，不重时尚，游戏，流行音乐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76630" y="2729230"/>
            <a:ext cx="1500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通用标签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76630" y="4140200"/>
            <a:ext cx="27438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defTabSz="914400" eaLnBrk="0" hangingPunct="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1.房主：是；位置：市中心 2.是否拥有奢侈品：是</a:t>
            </a:r>
          </a:p>
          <a:p>
            <a:pPr marL="0" lvl="1" algn="l" defTabSz="914400" eaLnBrk="0" hangingPunct="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3.是否股民：是   4.是否信托客户：是</a:t>
            </a:r>
          </a:p>
          <a:p>
            <a:pPr marL="0" lvl="1" indent="0" defTabSz="914400" eaLnBrk="0" hangingPunct="0">
              <a:buFont typeface="Arial" panose="020B0604020202020204" pitchFamily="34" charset="0"/>
              <a:buNone/>
              <a:defRPr/>
            </a:pPr>
            <a:endParaRPr lang="en-US" altLang="zh-CN" sz="900" dirty="0">
              <a:solidFill>
                <a:schemeClr val="accent3"/>
              </a:solidFill>
              <a:latin typeface="Arial"/>
              <a:ea typeface="微软雅黑"/>
              <a:cs typeface="思源宋体 CN" panose="02020400000000000000" charset="-122"/>
              <a:sym typeface="Arial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76630" y="3855085"/>
            <a:ext cx="1500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价值标签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663565" y="1790700"/>
            <a:ext cx="2743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defTabSz="914400" eaLnBrk="0" hangingPunct="0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喜好品类1：T恤；购买比例：46；消费力等级：2级：50，1级：50；特征tag偏好：风格-时尚休闲：83，领型-圆领：66，图案-纯色：50，图案-条纹：50，领型-翻领：44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663565" y="1505585"/>
            <a:ext cx="1500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长期购物喜好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663565" y="3123565"/>
            <a:ext cx="274383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defTabSz="914400" eaLnBrk="0" hangingPunct="0">
              <a:buFont typeface="Arial" panose="020B0604020202020204" pitchFamily="34" charset="0"/>
              <a:buNone/>
              <a:defRPr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关注品类1：男士剃须刀；查看比例：31；消费力等级：1级：63，2级：30；特征tag偏好：刀头-旋转式2刀头：60，电源方式-充电式：43，刀头-旋转式3刀头：33</a:t>
            </a:r>
          </a:p>
          <a:p>
            <a:pPr marL="0" lvl="1" indent="0" defTabSz="914400" eaLnBrk="0" hangingPunct="0">
              <a:buFont typeface="Arial" panose="020B0604020202020204" pitchFamily="34" charset="0"/>
              <a:buNone/>
              <a:defRPr/>
            </a:pPr>
            <a:r>
              <a:rPr lang="en-US" altLang="zh-CN" sz="9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纹：50，领型-翻领：44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663565" y="2838450"/>
            <a:ext cx="1500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短期购物场景</a:t>
            </a:r>
          </a:p>
        </p:txBody>
      </p:sp>
      <p:pic>
        <p:nvPicPr>
          <p:cNvPr id="43" name="图片 42" descr="Asset 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80" y="2728595"/>
            <a:ext cx="793750" cy="793750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12" grpId="0" animBg="1"/>
      <p:bldP spid="25" grpId="0" animBg="1"/>
      <p:bldP spid="26" grpId="0" animBg="1"/>
      <p:bldP spid="28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/>
          <p:cNvSpPr/>
          <p:nvPr/>
        </p:nvSpPr>
        <p:spPr>
          <a:xfrm>
            <a:off x="5873115" y="3927475"/>
            <a:ext cx="703580" cy="703580"/>
          </a:xfrm>
          <a:prstGeom prst="ellipse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DAE3F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用户标签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(2) 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8840" y="1463675"/>
            <a:ext cx="1840230" cy="32772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876300" y="1458595"/>
            <a:ext cx="1847215" cy="783590"/>
          </a:xfrm>
          <a:custGeom>
            <a:avLst/>
            <a:gdLst>
              <a:gd name="connsiteX0" fmla="*/ 0 w 2909"/>
              <a:gd name="connsiteY0" fmla="*/ 0 h 1234"/>
              <a:gd name="connsiteX1" fmla="*/ 2909 w 2909"/>
              <a:gd name="connsiteY1" fmla="*/ 0 h 1234"/>
              <a:gd name="connsiteX2" fmla="*/ 2909 w 2909"/>
              <a:gd name="connsiteY2" fmla="*/ 939 h 1234"/>
              <a:gd name="connsiteX3" fmla="*/ 1415 w 2909"/>
              <a:gd name="connsiteY3" fmla="*/ 1234 h 1234"/>
              <a:gd name="connsiteX4" fmla="*/ 0 w 2909"/>
              <a:gd name="connsiteY4" fmla="*/ 939 h 1234"/>
              <a:gd name="connsiteX5" fmla="*/ 0 w 2909"/>
              <a:gd name="connsiteY5" fmla="*/ 0 h 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9" h="1234">
                <a:moveTo>
                  <a:pt x="0" y="0"/>
                </a:moveTo>
                <a:lnTo>
                  <a:pt x="2909" y="0"/>
                </a:lnTo>
                <a:lnTo>
                  <a:pt x="2909" y="939"/>
                </a:lnTo>
                <a:lnTo>
                  <a:pt x="1415" y="1234"/>
                </a:lnTo>
                <a:lnTo>
                  <a:pt x="0" y="939"/>
                </a:lnTo>
                <a:lnTo>
                  <a:pt x="0" y="0"/>
                </a:lnTo>
                <a:close/>
              </a:path>
            </a:pathLst>
          </a:custGeom>
          <a:solidFill>
            <a:srgbClr val="2A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551940" y="1968500"/>
            <a:ext cx="460375" cy="460375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780" y="1610360"/>
            <a:ext cx="1500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DAE3F3"/>
                </a:solidFill>
                <a:latin typeface="Arial"/>
                <a:ea typeface="微软雅黑"/>
                <a:sym typeface="Arial"/>
              </a:rPr>
              <a:t>长期阅读喜好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3865" y="2505075"/>
            <a:ext cx="2152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914400" eaLnBrk="0" hangingPunct="0">
              <a:buFont typeface="Arial" panose="020B0604020202020204"/>
              <a:buChar char="•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喜好类别1：体育新闻；浏览比例：19</a:t>
            </a:r>
          </a:p>
          <a:p>
            <a:pPr marL="742950" lvl="2" indent="-285750" defTabSz="914400" eaLnBrk="0" hangingPunct="0">
              <a:buFont typeface="Arial" panose="020B0604020202020204"/>
              <a:buChar char="•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喜好类别2：军事新闻；浏览比例：11</a:t>
            </a:r>
          </a:p>
          <a:p>
            <a:pPr marL="742950" lvl="2" indent="-285750" defTabSz="914400" eaLnBrk="0" hangingPunct="0">
              <a:buFont typeface="Arial" panose="020B0604020202020204"/>
              <a:buChar char="•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喜好类别3：投资理财；浏览比例：32</a:t>
            </a:r>
          </a:p>
        </p:txBody>
      </p:sp>
      <p:sp>
        <p:nvSpPr>
          <p:cNvPr id="14" name="矩形 13"/>
          <p:cNvSpPr/>
          <p:nvPr/>
        </p:nvSpPr>
        <p:spPr>
          <a:xfrm>
            <a:off x="3333115" y="1463675"/>
            <a:ext cx="1840230" cy="32772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3330575" y="1458595"/>
            <a:ext cx="1847215" cy="783590"/>
          </a:xfrm>
          <a:custGeom>
            <a:avLst/>
            <a:gdLst>
              <a:gd name="connsiteX0" fmla="*/ 0 w 2909"/>
              <a:gd name="connsiteY0" fmla="*/ 0 h 1234"/>
              <a:gd name="connsiteX1" fmla="*/ 2909 w 2909"/>
              <a:gd name="connsiteY1" fmla="*/ 0 h 1234"/>
              <a:gd name="connsiteX2" fmla="*/ 2909 w 2909"/>
              <a:gd name="connsiteY2" fmla="*/ 939 h 1234"/>
              <a:gd name="connsiteX3" fmla="*/ 1415 w 2909"/>
              <a:gd name="connsiteY3" fmla="*/ 1234 h 1234"/>
              <a:gd name="connsiteX4" fmla="*/ 0 w 2909"/>
              <a:gd name="connsiteY4" fmla="*/ 939 h 1234"/>
              <a:gd name="connsiteX5" fmla="*/ 0 w 2909"/>
              <a:gd name="connsiteY5" fmla="*/ 0 h 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9" h="1234">
                <a:moveTo>
                  <a:pt x="0" y="0"/>
                </a:moveTo>
                <a:lnTo>
                  <a:pt x="2909" y="0"/>
                </a:lnTo>
                <a:lnTo>
                  <a:pt x="2909" y="939"/>
                </a:lnTo>
                <a:lnTo>
                  <a:pt x="1415" y="1234"/>
                </a:lnTo>
                <a:lnTo>
                  <a:pt x="0" y="939"/>
                </a:lnTo>
                <a:lnTo>
                  <a:pt x="0" y="0"/>
                </a:lnTo>
                <a:close/>
              </a:path>
            </a:pathLst>
          </a:custGeom>
          <a:solidFill>
            <a:srgbClr val="2A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06215" y="1968500"/>
            <a:ext cx="460375" cy="460375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88055" y="1610360"/>
            <a:ext cx="1500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DAE3F3"/>
                </a:solidFill>
                <a:latin typeface="Arial"/>
                <a:ea typeface="微软雅黑"/>
                <a:sym typeface="Arial"/>
              </a:rPr>
              <a:t>短期阅读关注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17190" y="2505075"/>
            <a:ext cx="21526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914400" eaLnBrk="0" hangingPunct="0">
              <a:buFont typeface="Arial" panose="020B0604020202020204"/>
              <a:buChar char="•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关注类别1：家庭装修；浏览比例：31</a:t>
            </a:r>
          </a:p>
          <a:p>
            <a:pPr marL="742950" lvl="1" indent="-285750" defTabSz="914400" eaLnBrk="0" hangingPunct="0">
              <a:buFont typeface="Arial" panose="020B0604020202020204"/>
              <a:buChar char="•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关注类别2：出境旅游；浏览比例：26</a:t>
            </a:r>
          </a:p>
          <a:p>
            <a:pPr marL="742950" lvl="1" indent="-285750" defTabSz="914400" eaLnBrk="0" hangingPunct="0">
              <a:buFont typeface="Arial" panose="020B0604020202020204"/>
              <a:buChar char="•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关注类别3：汽车报价；浏览比例：12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5915025" y="1467485"/>
            <a:ext cx="374015" cy="356235"/>
          </a:xfrm>
          <a:custGeom>
            <a:avLst/>
            <a:gdLst>
              <a:gd name="connsiteX0" fmla="*/ 0 w 2909"/>
              <a:gd name="connsiteY0" fmla="*/ 0 h 1234"/>
              <a:gd name="connsiteX1" fmla="*/ 2909 w 2909"/>
              <a:gd name="connsiteY1" fmla="*/ 0 h 1234"/>
              <a:gd name="connsiteX2" fmla="*/ 2909 w 2909"/>
              <a:gd name="connsiteY2" fmla="*/ 939 h 1234"/>
              <a:gd name="connsiteX3" fmla="*/ 1415 w 2909"/>
              <a:gd name="connsiteY3" fmla="*/ 1234 h 1234"/>
              <a:gd name="connsiteX4" fmla="*/ 0 w 2909"/>
              <a:gd name="connsiteY4" fmla="*/ 939 h 1234"/>
              <a:gd name="connsiteX5" fmla="*/ 0 w 2909"/>
              <a:gd name="connsiteY5" fmla="*/ 0 h 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9" h="1234">
                <a:moveTo>
                  <a:pt x="0" y="0"/>
                </a:moveTo>
                <a:lnTo>
                  <a:pt x="2909" y="0"/>
                </a:lnTo>
                <a:lnTo>
                  <a:pt x="2909" y="939"/>
                </a:lnTo>
                <a:lnTo>
                  <a:pt x="1415" y="1234"/>
                </a:lnTo>
                <a:lnTo>
                  <a:pt x="0" y="939"/>
                </a:lnTo>
                <a:lnTo>
                  <a:pt x="0" y="0"/>
                </a:lnTo>
                <a:close/>
              </a:path>
            </a:pathLst>
          </a:custGeom>
          <a:solidFill>
            <a:srgbClr val="2A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94755" y="1483995"/>
            <a:ext cx="1500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长期游戏喜好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301740" y="1803400"/>
            <a:ext cx="21526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defTabSz="914400" eaLnBrk="0" hangingPunct="0">
              <a:buFont typeface="Arial" panose="020B0604020202020204" pitchFamily="34" charset="0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重度游戏、小游戏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5915025" y="2334260"/>
            <a:ext cx="374015" cy="356235"/>
          </a:xfrm>
          <a:custGeom>
            <a:avLst/>
            <a:gdLst>
              <a:gd name="connsiteX0" fmla="*/ 0 w 2909"/>
              <a:gd name="connsiteY0" fmla="*/ 0 h 1234"/>
              <a:gd name="connsiteX1" fmla="*/ 2909 w 2909"/>
              <a:gd name="connsiteY1" fmla="*/ 0 h 1234"/>
              <a:gd name="connsiteX2" fmla="*/ 2909 w 2909"/>
              <a:gd name="connsiteY2" fmla="*/ 939 h 1234"/>
              <a:gd name="connsiteX3" fmla="*/ 1415 w 2909"/>
              <a:gd name="connsiteY3" fmla="*/ 1234 h 1234"/>
              <a:gd name="connsiteX4" fmla="*/ 0 w 2909"/>
              <a:gd name="connsiteY4" fmla="*/ 939 h 1234"/>
              <a:gd name="connsiteX5" fmla="*/ 0 w 2909"/>
              <a:gd name="connsiteY5" fmla="*/ 0 h 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9" h="1234">
                <a:moveTo>
                  <a:pt x="0" y="0"/>
                </a:moveTo>
                <a:lnTo>
                  <a:pt x="2909" y="0"/>
                </a:lnTo>
                <a:lnTo>
                  <a:pt x="2909" y="939"/>
                </a:lnTo>
                <a:lnTo>
                  <a:pt x="1415" y="1234"/>
                </a:lnTo>
                <a:lnTo>
                  <a:pt x="0" y="939"/>
                </a:lnTo>
                <a:lnTo>
                  <a:pt x="0" y="0"/>
                </a:lnTo>
                <a:close/>
              </a:path>
            </a:pathLst>
          </a:custGeom>
          <a:solidFill>
            <a:srgbClr val="2A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94755" y="2350770"/>
            <a:ext cx="1500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近期游戏喜好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301740" y="2660650"/>
            <a:ext cx="2380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魔兽世界；购买可能性：49；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126480" y="3174365"/>
            <a:ext cx="23806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000" dirty="0">
                <a:solidFill>
                  <a:srgbClr val="416196"/>
                </a:solidFill>
                <a:latin typeface="Arial"/>
                <a:ea typeface="微软雅黑"/>
                <a:cs typeface="微软雅黑" panose="020B0503020204020204" charset="-122"/>
                <a:sym typeface="Arial"/>
              </a:rPr>
              <a:t>消费力等级：2级：72，1级：28</a:t>
            </a:r>
          </a:p>
        </p:txBody>
      </p:sp>
      <p:sp>
        <p:nvSpPr>
          <p:cNvPr id="41" name="任意多边形 40"/>
          <p:cNvSpPr/>
          <p:nvPr/>
        </p:nvSpPr>
        <p:spPr>
          <a:xfrm flipV="1">
            <a:off x="6027420" y="3055620"/>
            <a:ext cx="2157095" cy="76200"/>
          </a:xfrm>
          <a:custGeom>
            <a:avLst/>
            <a:gdLst>
              <a:gd name="connisteX0" fmla="*/ 0 w 2362200"/>
              <a:gd name="connsiteY0" fmla="*/ 0 h 0"/>
              <a:gd name="connisteX1" fmla="*/ 2362200 w 236220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2362200">
                <a:moveTo>
                  <a:pt x="0" y="0"/>
                </a:moveTo>
                <a:lnTo>
                  <a:pt x="2362200" y="0"/>
                </a:lnTo>
              </a:path>
            </a:pathLst>
          </a:cu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57925" y="3783330"/>
            <a:ext cx="2167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eaLnBrk="0" hangingPunct="0"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社交圈属性： IT，篮球，红酒，军事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粉丝数：1503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关注数：423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影响力排名：34%</a:t>
            </a:r>
          </a:p>
          <a:p>
            <a:pPr marL="742950" lvl="1" indent="-285750" eaLnBrk="0" hangingPunct="0"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社交圈口碑：78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862955" y="4141470"/>
            <a:ext cx="865505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社交圈</a:t>
            </a: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 animBg="1"/>
      <p:bldP spid="8" grpId="0" animBg="1"/>
      <p:bldP spid="9" grpId="0" animBg="1"/>
      <p:bldP spid="32" grpId="0"/>
      <p:bldP spid="12" grpId="0"/>
      <p:bldP spid="14" grpId="0" animBg="1"/>
      <p:bldP spid="15" grpId="0" animBg="1"/>
      <p:bldP spid="16" grpId="0" animBg="1"/>
      <p:bldP spid="17" grpId="0"/>
      <p:bldP spid="18" grpId="0"/>
      <p:bldP spid="20" grpId="0" animBg="1"/>
      <p:bldP spid="25" grpId="0"/>
      <p:bldP spid="26" grpId="0"/>
      <p:bldP spid="37" grpId="0" animBg="1"/>
      <p:bldP spid="38" grpId="0"/>
      <p:bldP spid="39" grpId="0"/>
      <p:bldP spid="40" grpId="0"/>
      <p:bldP spid="41" grpId="0" animBg="1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侧圆角矩形 5"/>
          <p:cNvSpPr/>
          <p:nvPr/>
        </p:nvSpPr>
        <p:spPr>
          <a:xfrm rot="5400000">
            <a:off x="208280" y="4023995"/>
            <a:ext cx="516255" cy="933450"/>
          </a:xfrm>
          <a:prstGeom prst="round2SameRect">
            <a:avLst/>
          </a:prstGeom>
          <a:solidFill>
            <a:schemeClr val="bg2"/>
          </a:solidFill>
          <a:ln>
            <a:noFill/>
          </a:ln>
          <a:effectLst>
            <a:outerShdw blurRad="889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" name="同侧圆角矩形 4"/>
          <p:cNvSpPr/>
          <p:nvPr/>
        </p:nvSpPr>
        <p:spPr>
          <a:xfrm rot="5400000">
            <a:off x="208280" y="3154045"/>
            <a:ext cx="516255" cy="933450"/>
          </a:xfrm>
          <a:prstGeom prst="round2SameRect">
            <a:avLst/>
          </a:prstGeom>
          <a:solidFill>
            <a:schemeClr val="bg2"/>
          </a:solidFill>
          <a:ln>
            <a:noFill/>
          </a:ln>
          <a:effectLst>
            <a:outerShdw blurRad="889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同侧圆角矩形 3"/>
          <p:cNvSpPr/>
          <p:nvPr/>
        </p:nvSpPr>
        <p:spPr>
          <a:xfrm rot="5400000">
            <a:off x="208280" y="2213610"/>
            <a:ext cx="516255" cy="933450"/>
          </a:xfrm>
          <a:prstGeom prst="round2SameRect">
            <a:avLst/>
          </a:prstGeom>
          <a:solidFill>
            <a:schemeClr val="bg2"/>
          </a:solidFill>
          <a:ln>
            <a:noFill/>
          </a:ln>
          <a:effectLst>
            <a:outerShdw blurRad="889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" name="同侧圆角矩形 1"/>
          <p:cNvSpPr/>
          <p:nvPr/>
        </p:nvSpPr>
        <p:spPr>
          <a:xfrm rot="5400000">
            <a:off x="208915" y="1279525"/>
            <a:ext cx="516255" cy="933450"/>
          </a:xfrm>
          <a:prstGeom prst="round2SameRect">
            <a:avLst/>
          </a:prstGeom>
          <a:solidFill>
            <a:schemeClr val="bg2"/>
          </a:solidFill>
          <a:ln>
            <a:noFill/>
          </a:ln>
          <a:effectLst>
            <a:outerShdw blurRad="889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金融客户全生命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周期管理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111250" y="2582545"/>
            <a:ext cx="7453630" cy="528320"/>
            <a:chOff x="1330" y="4249"/>
            <a:chExt cx="11738" cy="832"/>
          </a:xfrm>
        </p:grpSpPr>
        <p:sp>
          <p:nvSpPr>
            <p:cNvPr id="60" name="圆角矩形 59"/>
            <p:cNvSpPr/>
            <p:nvPr/>
          </p:nvSpPr>
          <p:spPr>
            <a:xfrm>
              <a:off x="1330" y="4249"/>
              <a:ext cx="11738" cy="83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19" y="4458"/>
              <a:ext cx="129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产品销售</a:t>
              </a:r>
            </a:p>
          </p:txBody>
        </p:sp>
        <p:sp>
          <p:nvSpPr>
            <p:cNvPr id="62" name="虚尾箭头 61"/>
            <p:cNvSpPr/>
            <p:nvPr/>
          </p:nvSpPr>
          <p:spPr>
            <a:xfrm>
              <a:off x="2624" y="4489"/>
              <a:ext cx="336" cy="387"/>
            </a:xfrm>
            <a:prstGeom prst="stripedRightArrow">
              <a:avLst/>
            </a:pr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082" y="4458"/>
              <a:ext cx="129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0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en-US" altLang="zh-CN" sz="12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申请发起</a:t>
              </a:r>
            </a:p>
          </p:txBody>
        </p:sp>
        <p:sp>
          <p:nvSpPr>
            <p:cNvPr id="64" name="虚尾箭头 63"/>
            <p:cNvSpPr/>
            <p:nvPr/>
          </p:nvSpPr>
          <p:spPr>
            <a:xfrm>
              <a:off x="4287" y="4489"/>
              <a:ext cx="336" cy="387"/>
            </a:xfrm>
            <a:prstGeom prst="stripedRightArrow">
              <a:avLst/>
            </a:pr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894" y="4380"/>
              <a:ext cx="1290" cy="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80000"/>
                </a:lnSpc>
                <a:spcBef>
                  <a:spcPts val="0"/>
                </a:spcBef>
                <a:spcAft>
                  <a:spcPts val="35"/>
                </a:spcAft>
                <a:buClrTx/>
                <a:buSzTx/>
                <a:buFontTx/>
              </a:pPr>
              <a:r>
                <a:rPr lang="en-US" altLang="zh-CN" sz="12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扫描录入</a:t>
              </a:r>
            </a:p>
            <a:p>
              <a:pPr lvl="0" algn="l">
                <a:lnSpc>
                  <a:spcPct val="80000"/>
                </a:lnSpc>
                <a:spcBef>
                  <a:spcPts val="0"/>
                </a:spcBef>
                <a:spcAft>
                  <a:spcPts val="35"/>
                </a:spcAft>
                <a:buClrTx/>
                <a:buSzTx/>
                <a:buFontTx/>
              </a:pPr>
              <a:r>
                <a:rPr lang="en-US" altLang="zh-CN" sz="12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分类</a:t>
              </a:r>
            </a:p>
          </p:txBody>
        </p:sp>
        <p:sp>
          <p:nvSpPr>
            <p:cNvPr id="66" name="虚尾箭头 65"/>
            <p:cNvSpPr/>
            <p:nvPr/>
          </p:nvSpPr>
          <p:spPr>
            <a:xfrm>
              <a:off x="6099" y="4489"/>
              <a:ext cx="336" cy="387"/>
            </a:xfrm>
            <a:prstGeom prst="stripedRightArrow">
              <a:avLst/>
            </a:pr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902" y="4458"/>
              <a:ext cx="129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0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en-US" altLang="zh-CN" sz="12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审批</a:t>
              </a:r>
            </a:p>
          </p:txBody>
        </p:sp>
        <p:sp>
          <p:nvSpPr>
            <p:cNvPr id="68" name="虚尾箭头 67"/>
            <p:cNvSpPr/>
            <p:nvPr/>
          </p:nvSpPr>
          <p:spPr>
            <a:xfrm>
              <a:off x="7647" y="4489"/>
              <a:ext cx="336" cy="387"/>
            </a:xfrm>
            <a:prstGeom prst="stripedRightArrow">
              <a:avLst/>
            </a:pr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182" y="4458"/>
              <a:ext cx="129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0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en-US" altLang="zh-CN" sz="12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贷后监控</a:t>
              </a:r>
            </a:p>
          </p:txBody>
        </p:sp>
        <p:sp>
          <p:nvSpPr>
            <p:cNvPr id="72" name="虚尾箭头 71"/>
            <p:cNvSpPr/>
            <p:nvPr/>
          </p:nvSpPr>
          <p:spPr>
            <a:xfrm>
              <a:off x="9387" y="4489"/>
              <a:ext cx="336" cy="387"/>
            </a:xfrm>
            <a:prstGeom prst="stripedRightArrow">
              <a:avLst/>
            </a:pr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9922" y="4458"/>
              <a:ext cx="129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0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en-US" altLang="zh-CN" sz="12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组合管理</a:t>
              </a:r>
            </a:p>
          </p:txBody>
        </p:sp>
        <p:sp>
          <p:nvSpPr>
            <p:cNvPr id="74" name="虚尾箭头 73"/>
            <p:cNvSpPr/>
            <p:nvPr/>
          </p:nvSpPr>
          <p:spPr>
            <a:xfrm>
              <a:off x="11127" y="4489"/>
              <a:ext cx="336" cy="387"/>
            </a:xfrm>
            <a:prstGeom prst="stripedRightArrow">
              <a:avLst/>
            </a:pr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1602" y="4458"/>
              <a:ext cx="129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00000"/>
                </a:lnSpc>
                <a:spcAft>
                  <a:spcPct val="35000"/>
                </a:spcAft>
                <a:buClrTx/>
                <a:buSzTx/>
                <a:buFontTx/>
              </a:pPr>
              <a:r>
                <a:rPr lang="en-US" altLang="zh-CN" sz="12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催收</a:t>
              </a:r>
            </a:p>
          </p:txBody>
        </p:sp>
        <p:sp>
          <p:nvSpPr>
            <p:cNvPr id="76" name="虚尾箭头 75"/>
            <p:cNvSpPr/>
            <p:nvPr/>
          </p:nvSpPr>
          <p:spPr>
            <a:xfrm>
              <a:off x="12507" y="4489"/>
              <a:ext cx="336" cy="387"/>
            </a:xfrm>
            <a:prstGeom prst="stripedRightArrow">
              <a:avLst/>
            </a:pr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6679565" y="2125980"/>
            <a:ext cx="2152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贷后客户管理模块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3031490" y="2125980"/>
            <a:ext cx="2152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贷前审批模块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3752215" y="3458845"/>
            <a:ext cx="2152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数据支持系统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2199640" y="3474403"/>
            <a:ext cx="984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200" dirty="0">
                <a:solidFill>
                  <a:srgbClr val="0D1A54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审批决策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6661150" y="3474403"/>
            <a:ext cx="12128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zh-CN" sz="1200" dirty="0">
                <a:solidFill>
                  <a:srgbClr val="0D1A54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客户管理决策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4199255" y="3437255"/>
            <a:ext cx="1308735" cy="361315"/>
          </a:xfrm>
          <a:prstGeom prst="roundRect">
            <a:avLst/>
          </a:pr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265670" y="4062730"/>
            <a:ext cx="795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zh-CN" sz="1000" dirty="0">
                <a:solidFill>
                  <a:srgbClr val="416196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业务管理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265670" y="4272280"/>
            <a:ext cx="795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zh-CN" sz="1000" dirty="0">
                <a:solidFill>
                  <a:srgbClr val="416196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风险管理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7265670" y="4491355"/>
            <a:ext cx="795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zh-CN" sz="1000" dirty="0">
                <a:solidFill>
                  <a:srgbClr val="416196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品质管理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8209280" y="4496435"/>
            <a:ext cx="4591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zh-CN" sz="1000" dirty="0">
                <a:solidFill>
                  <a:srgbClr val="416196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放款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7959090" y="4277360"/>
            <a:ext cx="8629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zh-CN" sz="1000" dirty="0">
                <a:solidFill>
                  <a:srgbClr val="416196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押品管理</a:t>
            </a:r>
          </a:p>
        </p:txBody>
      </p:sp>
      <p:sp>
        <p:nvSpPr>
          <p:cNvPr id="129" name="任意多边形 128"/>
          <p:cNvSpPr/>
          <p:nvPr/>
        </p:nvSpPr>
        <p:spPr>
          <a:xfrm>
            <a:off x="1148715" y="2456180"/>
            <a:ext cx="5302250" cy="76200"/>
          </a:xfrm>
          <a:custGeom>
            <a:avLst/>
            <a:gdLst>
              <a:gd name="connisteX0" fmla="*/ 0 w 4400550"/>
              <a:gd name="connsiteY0" fmla="*/ 0 h 0"/>
              <a:gd name="connisteX1" fmla="*/ 4400550 w 440055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4400550">
                <a:moveTo>
                  <a:pt x="0" y="0"/>
                </a:moveTo>
                <a:lnTo>
                  <a:pt x="4400550" y="0"/>
                </a:lnTo>
              </a:path>
            </a:pathLst>
          </a:custGeom>
          <a:noFill/>
          <a:ln w="19050"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0" name="任意多边形 129"/>
          <p:cNvSpPr/>
          <p:nvPr/>
        </p:nvSpPr>
        <p:spPr>
          <a:xfrm flipV="1">
            <a:off x="6597015" y="2379980"/>
            <a:ext cx="1845310" cy="76200"/>
          </a:xfrm>
          <a:custGeom>
            <a:avLst/>
            <a:gdLst>
              <a:gd name="connisteX0" fmla="*/ 0 w 4400550"/>
              <a:gd name="connsiteY0" fmla="*/ 0 h 0"/>
              <a:gd name="connisteX1" fmla="*/ 4400550 w 440055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4400550">
                <a:moveTo>
                  <a:pt x="0" y="0"/>
                </a:moveTo>
                <a:lnTo>
                  <a:pt x="4400550" y="0"/>
                </a:lnTo>
              </a:path>
            </a:pathLst>
          </a:custGeom>
          <a:noFill/>
          <a:ln w="19050"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959090" y="4055110"/>
            <a:ext cx="795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zh-CN" sz="1000" dirty="0">
                <a:solidFill>
                  <a:srgbClr val="416196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工单管理</a:t>
            </a:r>
          </a:p>
        </p:txBody>
      </p:sp>
      <p:sp>
        <p:nvSpPr>
          <p:cNvPr id="144" name="文本框 143"/>
          <p:cNvSpPr txBox="1"/>
          <p:nvPr/>
        </p:nvSpPr>
        <p:spPr>
          <a:xfrm>
            <a:off x="2523490" y="1518285"/>
            <a:ext cx="946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营销服务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4037965" y="1518285"/>
            <a:ext cx="1060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评估授信</a:t>
            </a:r>
          </a:p>
        </p:txBody>
      </p:sp>
      <p:sp>
        <p:nvSpPr>
          <p:cNvPr id="146" name="文本框 145"/>
          <p:cNvSpPr txBox="1"/>
          <p:nvPr/>
        </p:nvSpPr>
        <p:spPr>
          <a:xfrm>
            <a:off x="5641340" y="1518285"/>
            <a:ext cx="1010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用户增值</a:t>
            </a:r>
          </a:p>
        </p:txBody>
      </p:sp>
      <p:sp>
        <p:nvSpPr>
          <p:cNvPr id="147" name="圆角矩形 146"/>
          <p:cNvSpPr/>
          <p:nvPr/>
        </p:nvSpPr>
        <p:spPr>
          <a:xfrm>
            <a:off x="2539365" y="1508760"/>
            <a:ext cx="906145" cy="316230"/>
          </a:xfrm>
          <a:prstGeom prst="roundRect">
            <a:avLst/>
          </a:pr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48" name="圆角矩形 147"/>
          <p:cNvSpPr/>
          <p:nvPr/>
        </p:nvSpPr>
        <p:spPr>
          <a:xfrm>
            <a:off x="4053840" y="1508760"/>
            <a:ext cx="906145" cy="316230"/>
          </a:xfrm>
          <a:prstGeom prst="roundRect">
            <a:avLst/>
          </a:pr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49" name="圆角矩形 148"/>
          <p:cNvSpPr/>
          <p:nvPr/>
        </p:nvSpPr>
        <p:spPr>
          <a:xfrm>
            <a:off x="5640070" y="1508760"/>
            <a:ext cx="906145" cy="316230"/>
          </a:xfrm>
          <a:prstGeom prst="roundRect">
            <a:avLst/>
          </a:pr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88290" y="1489075"/>
            <a:ext cx="591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品质管理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288290" y="3371215"/>
            <a:ext cx="591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决策引擎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288290" y="4227830"/>
            <a:ext cx="647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营销端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288290" y="2409190"/>
            <a:ext cx="591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核心流程</a:t>
            </a:r>
          </a:p>
        </p:txBody>
      </p:sp>
      <p:sp>
        <p:nvSpPr>
          <p:cNvPr id="154" name="文本框 153"/>
          <p:cNvSpPr txBox="1"/>
          <p:nvPr/>
        </p:nvSpPr>
        <p:spPr>
          <a:xfrm>
            <a:off x="1488440" y="4179253"/>
            <a:ext cx="98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200" dirty="0">
                <a:solidFill>
                  <a:srgbClr val="0D1A54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营业网点或客户服务</a:t>
            </a:r>
          </a:p>
        </p:txBody>
      </p:sp>
      <p:sp>
        <p:nvSpPr>
          <p:cNvPr id="155" name="文本框 154"/>
          <p:cNvSpPr txBox="1"/>
          <p:nvPr/>
        </p:nvSpPr>
        <p:spPr>
          <a:xfrm>
            <a:off x="3152140" y="4271645"/>
            <a:ext cx="984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200" dirty="0">
                <a:solidFill>
                  <a:srgbClr val="0D1A54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业务营销</a:t>
            </a:r>
          </a:p>
        </p:txBody>
      </p:sp>
      <p:sp>
        <p:nvSpPr>
          <p:cNvPr id="156" name="文本框 155"/>
          <p:cNvSpPr txBox="1"/>
          <p:nvPr/>
        </p:nvSpPr>
        <p:spPr>
          <a:xfrm>
            <a:off x="4599940" y="4271645"/>
            <a:ext cx="984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200" dirty="0">
                <a:solidFill>
                  <a:srgbClr val="0D1A54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客户关系</a:t>
            </a:r>
          </a:p>
        </p:txBody>
      </p:sp>
      <p:sp>
        <p:nvSpPr>
          <p:cNvPr id="157" name="文本框 156"/>
          <p:cNvSpPr txBox="1"/>
          <p:nvPr/>
        </p:nvSpPr>
        <p:spPr>
          <a:xfrm>
            <a:off x="6047740" y="4271645"/>
            <a:ext cx="984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200" dirty="0">
                <a:solidFill>
                  <a:srgbClr val="0D1A54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资产处置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7241540" y="1518285"/>
            <a:ext cx="1010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追债委外</a:t>
            </a:r>
          </a:p>
        </p:txBody>
      </p:sp>
      <p:sp>
        <p:nvSpPr>
          <p:cNvPr id="159" name="圆角矩形 158"/>
          <p:cNvSpPr/>
          <p:nvPr/>
        </p:nvSpPr>
        <p:spPr>
          <a:xfrm>
            <a:off x="7240270" y="1508760"/>
            <a:ext cx="906145" cy="316230"/>
          </a:xfrm>
          <a:prstGeom prst="roundRect">
            <a:avLst/>
          </a:pr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964815" y="3563620"/>
            <a:ext cx="107950" cy="107950"/>
          </a:xfrm>
          <a:prstGeom prst="ellipse">
            <a:avLst/>
          </a:prstGeom>
          <a:solidFill>
            <a:srgbClr val="416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601460" y="3563620"/>
            <a:ext cx="107950" cy="107950"/>
          </a:xfrm>
          <a:prstGeom prst="ellipse">
            <a:avLst/>
          </a:prstGeom>
          <a:solidFill>
            <a:srgbClr val="416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044190" y="3620135"/>
            <a:ext cx="1164590" cy="0"/>
          </a:xfrm>
          <a:custGeom>
            <a:avLst/>
            <a:gdLst>
              <a:gd name="connisteX0" fmla="*/ 0 w 1164590"/>
              <a:gd name="connsiteY0" fmla="*/ 0 h 0"/>
              <a:gd name="connisteX1" fmla="*/ 1164590 w 116459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1164590">
                <a:moveTo>
                  <a:pt x="0" y="0"/>
                </a:moveTo>
                <a:lnTo>
                  <a:pt x="1164590" y="0"/>
                </a:lnTo>
              </a:path>
            </a:pathLst>
          </a:cu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5509895" y="3620135"/>
            <a:ext cx="1164590" cy="0"/>
          </a:xfrm>
          <a:custGeom>
            <a:avLst/>
            <a:gdLst>
              <a:gd name="connisteX0" fmla="*/ 0 w 1164590"/>
              <a:gd name="connsiteY0" fmla="*/ 0 h 0"/>
              <a:gd name="connisteX1" fmla="*/ 1164590 w 116459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1164590">
                <a:moveTo>
                  <a:pt x="0" y="0"/>
                </a:moveTo>
                <a:lnTo>
                  <a:pt x="1164590" y="0"/>
                </a:lnTo>
              </a:path>
            </a:pathLst>
          </a:cu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195820" y="3981450"/>
            <a:ext cx="1516380" cy="815340"/>
          </a:xfrm>
          <a:prstGeom prst="roundRect">
            <a:avLst/>
          </a:prstGeom>
          <a:noFill/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439160" y="1657350"/>
            <a:ext cx="617220" cy="0"/>
          </a:xfrm>
          <a:custGeom>
            <a:avLst/>
            <a:gdLst>
              <a:gd name="connisteX0" fmla="*/ 0 w 617220"/>
              <a:gd name="connsiteY0" fmla="*/ 0 h 0"/>
              <a:gd name="connisteX1" fmla="*/ 617220 w 61722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617220">
                <a:moveTo>
                  <a:pt x="0" y="0"/>
                </a:moveTo>
                <a:lnTo>
                  <a:pt x="617220" y="0"/>
                </a:lnTo>
              </a:path>
            </a:pathLst>
          </a:cu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" name="任意多边形 12"/>
          <p:cNvSpPr/>
          <p:nvPr/>
        </p:nvSpPr>
        <p:spPr>
          <a:xfrm flipV="1">
            <a:off x="4963160" y="1581785"/>
            <a:ext cx="685800" cy="76200"/>
          </a:xfrm>
          <a:custGeom>
            <a:avLst/>
            <a:gdLst>
              <a:gd name="connisteX0" fmla="*/ 0 w 617220"/>
              <a:gd name="connsiteY0" fmla="*/ 0 h 0"/>
              <a:gd name="connisteX1" fmla="*/ 617220 w 61722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617220">
                <a:moveTo>
                  <a:pt x="0" y="0"/>
                </a:moveTo>
                <a:lnTo>
                  <a:pt x="617220" y="0"/>
                </a:lnTo>
              </a:path>
            </a:pathLst>
          </a:cu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4" name="任意多边形 13"/>
          <p:cNvSpPr/>
          <p:nvPr/>
        </p:nvSpPr>
        <p:spPr>
          <a:xfrm flipV="1">
            <a:off x="6548120" y="1581785"/>
            <a:ext cx="685800" cy="76200"/>
          </a:xfrm>
          <a:custGeom>
            <a:avLst/>
            <a:gdLst>
              <a:gd name="connisteX0" fmla="*/ 0 w 617220"/>
              <a:gd name="connsiteY0" fmla="*/ 0 h 0"/>
              <a:gd name="connisteX1" fmla="*/ 617220 w 61722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617220">
                <a:moveTo>
                  <a:pt x="0" y="0"/>
                </a:moveTo>
                <a:lnTo>
                  <a:pt x="617220" y="0"/>
                </a:lnTo>
              </a:path>
            </a:pathLst>
          </a:custGeom>
          <a:noFill/>
          <a:ln>
            <a:solidFill>
              <a:srgbClr val="4161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2" grpId="0" animBg="1"/>
      <p:bldP spid="81" grpId="0"/>
      <p:bldP spid="83" grpId="0"/>
      <p:bldP spid="84" grpId="0"/>
      <p:bldP spid="86" grpId="0"/>
      <p:bldP spid="87" grpId="0"/>
      <p:bldP spid="88" grpId="0" animBg="1"/>
      <p:bldP spid="89" grpId="0"/>
      <p:bldP spid="90" grpId="0"/>
      <p:bldP spid="91" grpId="0"/>
      <p:bldP spid="95" grpId="0"/>
      <p:bldP spid="103" grpId="0"/>
      <p:bldP spid="129" grpId="0" animBg="1"/>
      <p:bldP spid="130" grpId="0" animBg="1"/>
      <p:bldP spid="131" grpId="0"/>
      <p:bldP spid="144" grpId="0"/>
      <p:bldP spid="145" grpId="0"/>
      <p:bldP spid="146" grpId="0"/>
      <p:bldP spid="147" grpId="0" animBg="1"/>
      <p:bldP spid="148" grpId="0" animBg="1"/>
      <p:bldP spid="149" grpId="0" animBg="1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百融金融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产品服务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2" name="图片 1" descr="51miz-E1142273-38CC8678-3840x1920"/>
          <p:cNvPicPr>
            <a:picLocks noChangeAspect="1"/>
          </p:cNvPicPr>
          <p:nvPr/>
        </p:nvPicPr>
        <p:blipFill>
          <a:blip r:embed="rId3"/>
          <a:srcRect l="49583" r="17361"/>
          <a:stretch>
            <a:fillRect/>
          </a:stretch>
        </p:blipFill>
        <p:spPr>
          <a:xfrm>
            <a:off x="0" y="1412060"/>
            <a:ext cx="2705100" cy="37689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98520" y="1628775"/>
            <a:ext cx="5459730" cy="3038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85185" y="1517015"/>
            <a:ext cx="5473065" cy="775970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512820" y="1581150"/>
            <a:ext cx="596900" cy="596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5185" y="3091815"/>
            <a:ext cx="5473065" cy="775970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12820" y="3181350"/>
            <a:ext cx="596900" cy="596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88840" y="1651000"/>
            <a:ext cx="4044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指定用户群体的全网行为分析，指导广告投放媒体</a:t>
            </a:r>
          </a:p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指定个体用户(手机号、邮箱、qq、微博)的定向广告投放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135755" y="1649095"/>
            <a:ext cx="59880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营销服务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35755" y="2411095"/>
            <a:ext cx="59880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评估授信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135755" y="3249295"/>
            <a:ext cx="59880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用户增值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35755" y="4036695"/>
            <a:ext cx="59880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追债委外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688840" y="2298700"/>
            <a:ext cx="4044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欺诈风险识别，通过互联网用户信息匹配等技术，针对信用中介等欺诈风险进行识别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88840" y="2679700"/>
            <a:ext cx="4044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ea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defRPr/>
            </a:pPr>
            <a:r>
              <a:rPr lang="en-US" altLang="zh-CN" sz="9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信用风险评估，通过用户网络行为、偏好等评估报告，降低信用卡/贷款用户的不良率，增加有效用户量／发卡量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88840" y="3276600"/>
            <a:ext cx="4455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挖掘“循环信用贷”、“分期付款”用户特征，</a:t>
            </a:r>
          </a:p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以提升其占比针对上述用户进行定向精准营销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688205" y="4089400"/>
            <a:ext cx="44557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针对失联用户进行联系重建</a:t>
            </a:r>
          </a:p>
        </p:txBody>
      </p:sp>
      <p:pic>
        <p:nvPicPr>
          <p:cNvPr id="29" name="图片 28" descr="Asset 2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1676400"/>
            <a:ext cx="381635" cy="381635"/>
          </a:xfrm>
          <a:prstGeom prst="rect">
            <a:avLst/>
          </a:prstGeom>
        </p:spPr>
      </p:pic>
      <p:pic>
        <p:nvPicPr>
          <p:cNvPr id="30" name="图片 29" descr="Asset 2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300" y="3276600"/>
            <a:ext cx="279400" cy="384175"/>
          </a:xfrm>
          <a:prstGeom prst="rect">
            <a:avLst/>
          </a:prstGeom>
        </p:spPr>
      </p:pic>
      <p:pic>
        <p:nvPicPr>
          <p:cNvPr id="31" name="图片 30" descr="Asset 2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0" y="2476500"/>
            <a:ext cx="381635" cy="381635"/>
          </a:xfrm>
          <a:prstGeom prst="rect">
            <a:avLst/>
          </a:prstGeom>
        </p:spPr>
      </p:pic>
      <p:pic>
        <p:nvPicPr>
          <p:cNvPr id="32" name="图片 31" descr="Asset 2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0" y="4089400"/>
            <a:ext cx="279400" cy="384175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10" grpId="0" animBg="1"/>
      <p:bldP spid="26" grpId="0"/>
      <p:bldP spid="25" grpId="0"/>
      <p:bldP spid="16" grpId="0"/>
      <p:bldP spid="17" grpId="0"/>
      <p:bldP spid="18" grpId="0"/>
      <p:bldP spid="19" grpId="0"/>
      <p:bldP spid="20" grpId="0"/>
      <p:bldP spid="21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1480" y="1151255"/>
            <a:ext cx="2222500" cy="30746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52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1480" y="1143000"/>
            <a:ext cx="5768340" cy="30746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52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3575" y="2125345"/>
            <a:ext cx="3910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>
              <a:buClrTx/>
              <a:buSzTx/>
              <a:buNone/>
            </a:pPr>
            <a:r>
              <a:rPr lang="zh-CN" altLang="zh-CN" sz="3600" dirty="0">
                <a:solidFill>
                  <a:srgbClr val="2A466A"/>
                </a:solidFill>
                <a:latin typeface="Arial"/>
                <a:ea typeface="微软雅黑"/>
                <a:cs typeface="+mj-cs"/>
                <a:sym typeface="Arial"/>
              </a:rPr>
              <a:t>应用案例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78175" y="2802890"/>
            <a:ext cx="208851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buClrTx/>
              <a:buSzTx/>
              <a:buFontTx/>
            </a:pPr>
            <a:r>
              <a:rPr lang="en-US" altLang="zh-CN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cs typeface="+mj-cs"/>
                <a:sym typeface="Arial"/>
              </a:rPr>
              <a:t>Applications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1840" y="1969770"/>
            <a:ext cx="1528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03</a:t>
            </a:r>
          </a:p>
        </p:txBody>
      </p:sp>
      <p:sp>
        <p:nvSpPr>
          <p:cNvPr id="14" name="矩形 13"/>
          <p:cNvSpPr/>
          <p:nvPr/>
        </p:nvSpPr>
        <p:spPr>
          <a:xfrm>
            <a:off x="416560" y="3815080"/>
            <a:ext cx="2223135" cy="419735"/>
          </a:xfrm>
          <a:prstGeom prst="rect">
            <a:avLst/>
          </a:prstGeom>
          <a:solidFill>
            <a:srgbClr val="2A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43" name="图片 42" descr="51miz-E748919-59111D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r="49579"/>
          <a:stretch>
            <a:fillRect/>
          </a:stretch>
        </p:blipFill>
        <p:spPr>
          <a:xfrm>
            <a:off x="7162165" y="1111250"/>
            <a:ext cx="1559560" cy="3116580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百融核心优势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8690" y="1459230"/>
            <a:ext cx="3276600" cy="3338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71720" y="1459230"/>
            <a:ext cx="3276600" cy="3338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41475" y="2194560"/>
            <a:ext cx="1890395" cy="504825"/>
          </a:xfrm>
          <a:prstGeom prst="roundRect">
            <a:avLst/>
          </a:prstGeom>
          <a:solidFill>
            <a:srgbClr val="416196"/>
          </a:solidFill>
          <a:ln>
            <a:noFill/>
          </a:ln>
          <a:effectLst>
            <a:outerShdw blurRad="1016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523865" y="2194560"/>
            <a:ext cx="1890395" cy="504825"/>
          </a:xfrm>
          <a:prstGeom prst="roundRect">
            <a:avLst/>
          </a:prstGeom>
          <a:solidFill>
            <a:srgbClr val="416196"/>
          </a:solidFill>
          <a:ln>
            <a:noFill/>
          </a:ln>
          <a:effectLst>
            <a:outerShdw blurRad="1016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3165" y="2870835"/>
            <a:ext cx="2786380" cy="163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很多用户没有央行信用记录，无法发卡或者放贷</a:t>
            </a:r>
          </a:p>
          <a:p>
            <a:pPr marL="0" lvl="1" algn="l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百分点有上述用户的数据，可以作为发卡或放贷的征信依据</a:t>
            </a:r>
          </a:p>
          <a:p>
            <a:pPr marL="0" lvl="1" algn="l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百分点的用户评估报告对日益重要的互联网金融尤其关键，因为大部分互联网申请者都没有央行报告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4705" y="2870835"/>
            <a:ext cx="3362325" cy="179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针对有央行信用记录的用户，百分点可以从中筛选出央行报告认为好，但其实并非那么好的人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针对有央行信用记录的用户，百分点也可以从中筛选出央行报告认为坏，但其实并非那么坏的人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807210" y="2319020"/>
            <a:ext cx="171704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增加新的优质用户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31180" y="2319020"/>
            <a:ext cx="171704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评估筛选已有用户</a:t>
            </a:r>
          </a:p>
        </p:txBody>
      </p:sp>
      <p:sp>
        <p:nvSpPr>
          <p:cNvPr id="12" name="矩形 11"/>
          <p:cNvSpPr/>
          <p:nvPr/>
        </p:nvSpPr>
        <p:spPr>
          <a:xfrm>
            <a:off x="1960245" y="1463675"/>
            <a:ext cx="1198880" cy="389890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73115" y="1463675"/>
            <a:ext cx="1198880" cy="389890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26" grpId="0"/>
      <p:bldP spid="8" grpId="0"/>
      <p:bldP spid="25" grpId="0"/>
      <p:bldP spid="10" grpId="0"/>
      <p:bldP spid="12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百融风险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评估案例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600" y="1663700"/>
            <a:ext cx="8648700" cy="1473200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8950" y="1739265"/>
            <a:ext cx="1346835" cy="1346835"/>
          </a:xfrm>
          <a:prstGeom prst="ellipse">
            <a:avLst/>
          </a:prstGeom>
          <a:solidFill>
            <a:srgbClr val="416196"/>
          </a:solidFill>
          <a:ln>
            <a:noFill/>
          </a:ln>
          <a:effectLst>
            <a:outerShdw blurRad="1651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330450" y="1739265"/>
            <a:ext cx="1346835" cy="1346835"/>
          </a:xfrm>
          <a:prstGeom prst="ellipse">
            <a:avLst/>
          </a:prstGeom>
          <a:solidFill>
            <a:srgbClr val="416196"/>
          </a:solidFill>
          <a:ln>
            <a:noFill/>
          </a:ln>
          <a:effectLst>
            <a:outerShdw blurRad="1651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171950" y="1739265"/>
            <a:ext cx="1346835" cy="1346835"/>
          </a:xfrm>
          <a:prstGeom prst="ellipse">
            <a:avLst/>
          </a:prstGeom>
          <a:solidFill>
            <a:srgbClr val="416196"/>
          </a:solidFill>
          <a:ln>
            <a:noFill/>
          </a:ln>
          <a:effectLst>
            <a:outerShdw blurRad="1651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951220" y="1758315"/>
            <a:ext cx="1340485" cy="1340485"/>
          </a:xfrm>
          <a:prstGeom prst="ellipse">
            <a:avLst/>
          </a:prstGeom>
          <a:solidFill>
            <a:srgbClr val="DAE3F3"/>
          </a:solidFill>
          <a:ln>
            <a:noFill/>
          </a:ln>
          <a:effectLst>
            <a:outerShdw blurRad="1651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437120" y="1758315"/>
            <a:ext cx="1340485" cy="1340485"/>
          </a:xfrm>
          <a:prstGeom prst="ellipse">
            <a:avLst/>
          </a:prstGeom>
          <a:solidFill>
            <a:srgbClr val="DAE3F3"/>
          </a:solidFill>
          <a:ln>
            <a:noFill/>
          </a:ln>
          <a:effectLst>
            <a:outerShdw blurRad="1651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7990" y="2106295"/>
            <a:ext cx="1423035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某大型股份制商业银行A－信用卡风险评估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3540" y="320040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经过1轮共90万真实用户的测试，基于百融用户评估报告，可以将该行信用卡不良率降低至之前的1/2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269490" y="2106295"/>
            <a:ext cx="1423035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某大型股份制商业银行B－信用卡风险测试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123690" y="2106295"/>
            <a:ext cx="1423035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某大型股份制商业银行C－信用卡风险测试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914390" y="2106295"/>
            <a:ext cx="1423035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416196"/>
                </a:solidFill>
                <a:latin typeface="Arial"/>
                <a:ea typeface="微软雅黑"/>
                <a:sym typeface="Arial"/>
              </a:rPr>
              <a:t>某业内领先的P2P公司－信用风险测试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400290" y="2106295"/>
            <a:ext cx="1423035" cy="671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416196"/>
                </a:solidFill>
                <a:latin typeface="Arial"/>
                <a:ea typeface="微软雅黑"/>
                <a:sym typeface="Arial"/>
              </a:rPr>
              <a:t>某移动端小贷公司－欺诈及信用风险评估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199640" y="3200400"/>
            <a:ext cx="1619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经过1轮共50万真实用户的测试，基于百融用户评估报告，可以将该行信用卡不良率降低至原来的1/2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028440" y="3200400"/>
            <a:ext cx="1619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经过2轮共20万真实用户的测试，基于百融用户评估报告，可以将该行信用卡不良率降低至原来的1/1.4</a:t>
            </a:r>
          </a:p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endParaRPr lang="en-US" altLang="zh-CN" sz="1200" dirty="0">
              <a:solidFill>
                <a:srgbClr val="2A466A"/>
              </a:solidFill>
              <a:latin typeface="Arial"/>
              <a:ea typeface="微软雅黑"/>
              <a:cs typeface="思源宋体 CN" panose="02020400000000000000" charset="-122"/>
              <a:sym typeface="Arial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908040" y="3200400"/>
            <a:ext cx="1455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线上数据整体匹配率66.77%，线下数据整体匹配率43.50%。可以将不良率降低到以前的1/2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422515" y="3200400"/>
            <a:ext cx="1442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基于百融用户评估报告，已经将该公司不良率降低至原来的1/3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028440" y="4195445"/>
            <a:ext cx="161988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900" dirty="0">
                <a:solidFill>
                  <a:srgbClr val="DAE3F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将信用卡中心信用风险评估模型的KS值从之前的0.28（银行申请表数据）提高到0.45（银行申请表数据＋百融用户评分报告）</a:t>
            </a: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8" grpId="0" animBg="1"/>
      <p:bldP spid="19" grpId="0" animBg="1"/>
      <p:bldP spid="20" grpId="0" animBg="1"/>
      <p:bldP spid="21" grpId="0" animBg="1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122295" y="1375410"/>
          <a:ext cx="5497830" cy="3454400"/>
        </p:xfrm>
        <a:graphic>
          <a:graphicData uri="http://schemas.openxmlformats.org/drawingml/2006/table">
            <a:tbl>
              <a:tblPr/>
              <a:tblGrid>
                <a:gridCol w="249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185">
                <a:tc>
                  <a:txBody>
                    <a:bodyPr/>
                    <a:lstStyle/>
                    <a:p>
                      <a:pPr algn="ctr" defTabSz="914400" fontAlgn="ctr">
                        <a:buClrTx/>
                        <a:buSzTx/>
                        <a:buFontTx/>
                      </a:pPr>
                      <a:r>
                        <a:rPr lang="zh-CN" altLang="en-US" sz="1200" i="0" u="none" strike="noStrike" dirty="0">
                          <a:solidFill>
                            <a:schemeClr val="bg1"/>
                          </a:solidFill>
                          <a:latin typeface="Arial"/>
                          <a:ea typeface="微软雅黑"/>
                          <a:sym typeface="Arial"/>
                        </a:rPr>
                        <a:t>筛选规则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19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 fontAlgn="ctr">
                        <a:buClrTx/>
                        <a:buSzTx/>
                        <a:buFontTx/>
                      </a:pPr>
                      <a:r>
                        <a:rPr lang="zh-CN" altLang="en-US" sz="1200" i="0" u="none" strike="noStrike" dirty="0">
                          <a:solidFill>
                            <a:schemeClr val="bg1"/>
                          </a:solidFill>
                          <a:latin typeface="Arial"/>
                          <a:ea typeface="微软雅黑"/>
                          <a:sym typeface="Arial"/>
                        </a:rPr>
                        <a:t>说明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1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有买房需求的人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过去6个月有过楼盘电话咨询行为的用户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有买车需求的人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过去6个月有过4S店电话咨询行为的用户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装修需求人群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过去3个月有过建材装修类商品交易的用户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出境旅游需求人群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过去3个月有过出行旅游类网站访问的用户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4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房产关注人群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过去6个月访问过房产咨询类网站的用户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过去6个月使用过二手房/学区房qq群用户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7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汽车关注人群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过去6个月访问过汽车咨询类网站的用户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4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过去6个月使用过二手车qq群的用户</a:t>
                      </a:r>
                      <a:endParaRPr lang="en-US" altLang="zh-CN" sz="1200" b="0" i="0" u="none" strike="noStrike" dirty="0">
                        <a:solidFill>
                          <a:srgbClr val="2A466A"/>
                        </a:solidFill>
                        <a:latin typeface="Arial"/>
                        <a:ea typeface="微软雅黑"/>
                        <a:cs typeface="思源宋体 CN" panose="02020400000000000000" charset="-122"/>
                        <a:sym typeface="Arial"/>
                      </a:endParaRP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居家生活类商品购买(num&gt;30)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同时满足右侧6类特征的用户，为购车潜力人群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穿衣打扮类商品购买(price&gt;4308)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母婴育儿类媒体访问(num&gt;11)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时尚女人类媒体访问(num&gt;11)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数码IT类媒体访问(num&gt;7)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文学艺术类媒体访问(num&gt;14)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居家生活类商品购买(num&gt;20)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同时满足右侧7类特征的用户，为购房潜力人群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穿衣打扮类商品购买(price&gt;3388)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科学教育类媒体访问(num&gt;10)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母婴育儿类媒体访问(num&gt;11)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时尚女人类媒体访问(num&gt;11)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数码IT类媒体访问(num&gt;5)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416196"/>
                          </a:solidFill>
                          <a:latin typeface="Arial"/>
                          <a:ea typeface="微软雅黑"/>
                          <a:cs typeface="思源宋体 CN" panose="02020400000000000000" charset="-122"/>
                          <a:sym typeface="Arial"/>
                        </a:rPr>
                        <a:t>文学艺术类媒体访问(num&gt;12)</a:t>
                      </a:r>
                    </a:p>
                  </a:txBody>
                  <a:tcPr marL="6225" marR="6225" marT="62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0883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信用卡用户增值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——现金分期电话营销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35635" y="1671955"/>
            <a:ext cx="1691005" cy="857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3410" y="1667510"/>
            <a:ext cx="281940" cy="866775"/>
          </a:xfrm>
          <a:prstGeom prst="rect">
            <a:avLst/>
          </a:prstGeom>
          <a:solidFill>
            <a:srgbClr val="416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zh-CN" altLang="en-US" sz="1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分析报告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95350" y="1833245"/>
            <a:ext cx="1448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800" dirty="0">
                <a:solidFill>
                  <a:srgbClr val="416196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基于百融全网用户数据以及客户自有的用户数据，进行整合分析并形成分析报告，用以指导客户数据化运营。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35635" y="2910205"/>
            <a:ext cx="1691005" cy="857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3410" y="2905760"/>
            <a:ext cx="281940" cy="866775"/>
          </a:xfrm>
          <a:prstGeom prst="rect">
            <a:avLst/>
          </a:prstGeom>
          <a:solidFill>
            <a:srgbClr val="416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>
              <a:buClrTx/>
              <a:buSzTx/>
              <a:buFontTx/>
            </a:pPr>
            <a:r>
              <a:rPr lang="zh-CN" altLang="en-US" sz="12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用户筛选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95350" y="3004820"/>
            <a:ext cx="1448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buClrTx/>
              <a:buSzTx/>
              <a:buFont typeface="Arial" panose="020B0604020202020204" pitchFamily="34" charset="0"/>
              <a:defRPr/>
            </a:pPr>
            <a:r>
              <a:rPr lang="en-US" altLang="zh-CN" sz="800" dirty="0">
                <a:solidFill>
                  <a:srgbClr val="416196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基于百融的用户筛选规则，按照客户要求的筛选条件，进行客户所需要的特定群体用户的筛选，形成特定用户群。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1970" y="4012565"/>
            <a:ext cx="2499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示例：在10万潜在用户中，筛选出近期有大额消费的潜在用户，并进行精准营销。 营销响应率从6%提升到14.4%</a:t>
            </a: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6" grpId="0"/>
      <p:bldP spid="8" grpId="0" animBg="1"/>
      <p:bldP spid="9" grpId="0" animBg="1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6190" y="0"/>
            <a:ext cx="5065395" cy="3034030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1137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XXX金融集团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C2B产品构想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5" name="图片 4" descr="51miz-E1153203-199B684A"/>
          <p:cNvPicPr>
            <a:picLocks noChangeAspect="1"/>
          </p:cNvPicPr>
          <p:nvPr/>
        </p:nvPicPr>
        <p:blipFill>
          <a:blip r:embed="rId3"/>
          <a:srcRect t="18234" b="18584"/>
          <a:stretch>
            <a:fillRect/>
          </a:stretch>
        </p:blipFill>
        <p:spPr>
          <a:xfrm>
            <a:off x="3415030" y="278765"/>
            <a:ext cx="5798820" cy="27482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73685" y="3485515"/>
            <a:ext cx="8615680" cy="1140460"/>
          </a:xfrm>
          <a:prstGeom prst="roundRect">
            <a:avLst>
              <a:gd name="adj" fmla="val 9052"/>
            </a:avLst>
          </a:prstGeom>
          <a:solidFill>
            <a:schemeClr val="bg1"/>
          </a:solidFill>
          <a:ln>
            <a:noFill/>
          </a:ln>
          <a:effectLst>
            <a:outerShdw blurRad="1397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1005" y="2970530"/>
            <a:ext cx="333311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20</a:t>
            </a:r>
            <a:r>
              <a:rPr lang="en-US" altLang="zh-CN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2</a:t>
            </a:r>
            <a:r>
              <a:rPr lang="zh-CN" altLang="en-US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5年大概会推出30款金融产品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40740" y="3568700"/>
            <a:ext cx="56699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 计划将其中约10款产品拿来与百融合作：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88365" y="3872865"/>
            <a:ext cx="5669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在百融大数据库中抽出一部分用户，分析其各自属性</a:t>
            </a:r>
          </a:p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针对分析结果设计有针对性的金融产品</a:t>
            </a:r>
          </a:p>
          <a:p>
            <a:pPr marL="0" lvl="1" algn="l" ea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defRPr/>
            </a:pPr>
            <a:r>
              <a:rPr lang="en-US" altLang="zh-CN" sz="1200" dirty="0">
                <a:solidFill>
                  <a:schemeClr val="accent3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双方对这些产品进行收入分成</a:t>
            </a: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1137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传统做法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373120" y="1830070"/>
            <a:ext cx="2496820" cy="2496820"/>
          </a:xfrm>
          <a:prstGeom prst="ellipse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389890" y="2145030"/>
            <a:ext cx="4643120" cy="1254760"/>
            <a:chOff x="-614" y="2916"/>
            <a:chExt cx="7312" cy="1976"/>
          </a:xfrm>
        </p:grpSpPr>
        <p:sp>
          <p:nvSpPr>
            <p:cNvPr id="4" name="任意多边形 3"/>
            <p:cNvSpPr/>
            <p:nvPr/>
          </p:nvSpPr>
          <p:spPr>
            <a:xfrm>
              <a:off x="0" y="2916"/>
              <a:ext cx="6699" cy="1977"/>
            </a:xfrm>
            <a:custGeom>
              <a:avLst/>
              <a:gdLst>
                <a:gd name="connsiteX0" fmla="*/ 0 w 7267"/>
                <a:gd name="connsiteY0" fmla="*/ 0 h 1977"/>
                <a:gd name="connsiteX1" fmla="*/ 7267 w 7267"/>
                <a:gd name="connsiteY1" fmla="*/ 0 h 1977"/>
                <a:gd name="connsiteX2" fmla="*/ 6580 w 7267"/>
                <a:gd name="connsiteY2" fmla="*/ 1955 h 1977"/>
                <a:gd name="connsiteX3" fmla="*/ 0 w 7267"/>
                <a:gd name="connsiteY3" fmla="*/ 1977 h 1977"/>
                <a:gd name="connsiteX4" fmla="*/ 0 w 7267"/>
                <a:gd name="connsiteY4" fmla="*/ 0 h 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7" h="1977">
                  <a:moveTo>
                    <a:pt x="0" y="0"/>
                  </a:moveTo>
                  <a:lnTo>
                    <a:pt x="7267" y="0"/>
                  </a:lnTo>
                  <a:lnTo>
                    <a:pt x="6580" y="1955"/>
                  </a:lnTo>
                  <a:lnTo>
                    <a:pt x="0" y="1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196"/>
            </a:solidFill>
            <a:ln>
              <a:noFill/>
            </a:ln>
            <a:effectLst>
              <a:outerShdw blurRad="165100" dist="762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614" y="2916"/>
              <a:ext cx="6699" cy="1977"/>
            </a:xfrm>
            <a:custGeom>
              <a:avLst/>
              <a:gdLst>
                <a:gd name="connsiteX0" fmla="*/ 0 w 7267"/>
                <a:gd name="connsiteY0" fmla="*/ 0 h 1977"/>
                <a:gd name="connsiteX1" fmla="*/ 7267 w 7267"/>
                <a:gd name="connsiteY1" fmla="*/ 0 h 1977"/>
                <a:gd name="connsiteX2" fmla="*/ 6580 w 7267"/>
                <a:gd name="connsiteY2" fmla="*/ 1955 h 1977"/>
                <a:gd name="connsiteX3" fmla="*/ 0 w 7267"/>
                <a:gd name="connsiteY3" fmla="*/ 1977 h 1977"/>
                <a:gd name="connsiteX4" fmla="*/ 0 w 7267"/>
                <a:gd name="connsiteY4" fmla="*/ 0 h 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7" h="1977">
                  <a:moveTo>
                    <a:pt x="0" y="0"/>
                  </a:moveTo>
                  <a:lnTo>
                    <a:pt x="7267" y="0"/>
                  </a:lnTo>
                  <a:lnTo>
                    <a:pt x="6580" y="1955"/>
                  </a:lnTo>
                  <a:lnTo>
                    <a:pt x="0" y="1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flipH="1" flipV="1">
            <a:off x="4892040" y="2837815"/>
            <a:ext cx="4643120" cy="1254760"/>
            <a:chOff x="-614" y="2916"/>
            <a:chExt cx="7312" cy="1976"/>
          </a:xfrm>
        </p:grpSpPr>
        <p:sp>
          <p:nvSpPr>
            <p:cNvPr id="10" name="任意多边形 9"/>
            <p:cNvSpPr/>
            <p:nvPr/>
          </p:nvSpPr>
          <p:spPr>
            <a:xfrm>
              <a:off x="0" y="2916"/>
              <a:ext cx="6699" cy="1977"/>
            </a:xfrm>
            <a:custGeom>
              <a:avLst/>
              <a:gdLst>
                <a:gd name="connsiteX0" fmla="*/ 0 w 7267"/>
                <a:gd name="connsiteY0" fmla="*/ 0 h 1977"/>
                <a:gd name="connsiteX1" fmla="*/ 7267 w 7267"/>
                <a:gd name="connsiteY1" fmla="*/ 0 h 1977"/>
                <a:gd name="connsiteX2" fmla="*/ 6580 w 7267"/>
                <a:gd name="connsiteY2" fmla="*/ 1955 h 1977"/>
                <a:gd name="connsiteX3" fmla="*/ 0 w 7267"/>
                <a:gd name="connsiteY3" fmla="*/ 1977 h 1977"/>
                <a:gd name="connsiteX4" fmla="*/ 0 w 7267"/>
                <a:gd name="connsiteY4" fmla="*/ 0 h 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7" h="1977">
                  <a:moveTo>
                    <a:pt x="0" y="0"/>
                  </a:moveTo>
                  <a:lnTo>
                    <a:pt x="7267" y="0"/>
                  </a:lnTo>
                  <a:lnTo>
                    <a:pt x="6580" y="1955"/>
                  </a:lnTo>
                  <a:lnTo>
                    <a:pt x="0" y="1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196"/>
            </a:solidFill>
            <a:ln>
              <a:noFill/>
            </a:ln>
            <a:effectLst>
              <a:outerShdw blurRad="165100" dist="762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-614" y="2916"/>
              <a:ext cx="6699" cy="1977"/>
            </a:xfrm>
            <a:custGeom>
              <a:avLst/>
              <a:gdLst>
                <a:gd name="connsiteX0" fmla="*/ 0 w 7267"/>
                <a:gd name="connsiteY0" fmla="*/ 0 h 1977"/>
                <a:gd name="connsiteX1" fmla="*/ 7267 w 7267"/>
                <a:gd name="connsiteY1" fmla="*/ 0 h 1977"/>
                <a:gd name="connsiteX2" fmla="*/ 6580 w 7267"/>
                <a:gd name="connsiteY2" fmla="*/ 1955 h 1977"/>
                <a:gd name="connsiteX3" fmla="*/ 0 w 7267"/>
                <a:gd name="connsiteY3" fmla="*/ 1977 h 1977"/>
                <a:gd name="connsiteX4" fmla="*/ 0 w 7267"/>
                <a:gd name="connsiteY4" fmla="*/ 0 h 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7" h="1977">
                  <a:moveTo>
                    <a:pt x="0" y="0"/>
                  </a:moveTo>
                  <a:lnTo>
                    <a:pt x="7267" y="0"/>
                  </a:lnTo>
                  <a:lnTo>
                    <a:pt x="6580" y="1955"/>
                  </a:lnTo>
                  <a:lnTo>
                    <a:pt x="0" y="1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960370" y="2271395"/>
            <a:ext cx="67754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优势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17540" y="2978785"/>
            <a:ext cx="67754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问题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220470" y="2598420"/>
            <a:ext cx="24142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有完整的方案体系和成熟的经验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07380" y="3348990"/>
            <a:ext cx="273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缺乏大量有效数据支撑和技术手段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91970" y="1153160"/>
            <a:ext cx="5309235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buNone/>
              <a:defRPr/>
            </a:pPr>
            <a:r>
              <a:rPr lang="zh-CN" altLang="en-US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银行内部评估体系+第三方专业公司</a:t>
            </a: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16" grpId="0"/>
      <p:bldP spid="2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1480" y="1151255"/>
            <a:ext cx="2222500" cy="30746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52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51480" y="1143000"/>
            <a:ext cx="5768340" cy="30746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52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3575" y="2125345"/>
            <a:ext cx="3910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>
              <a:buClrTx/>
              <a:buSzTx/>
              <a:buNone/>
            </a:pPr>
            <a:r>
              <a:rPr lang="zh-CN" altLang="en-US" sz="3600" dirty="0">
                <a:solidFill>
                  <a:srgbClr val="2A466A"/>
                </a:solidFill>
                <a:latin typeface="Arial"/>
                <a:ea typeface="微软雅黑"/>
                <a:cs typeface="+mj-cs"/>
                <a:sym typeface="Arial"/>
              </a:rPr>
              <a:t>系统架构全览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01670" y="2688590"/>
            <a:ext cx="2088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微软雅黑"/>
                <a:sym typeface="Arial"/>
              </a:rPr>
              <a:t>System Architecture Overview</a:t>
            </a:r>
            <a:endParaRPr lang="zh-CN" altLang="en-US" sz="1000" dirty="0">
              <a:solidFill>
                <a:schemeClr val="accent1">
                  <a:lumMod val="40000"/>
                  <a:lumOff val="6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1840" y="1969770"/>
            <a:ext cx="1528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01</a:t>
            </a:r>
          </a:p>
        </p:txBody>
      </p:sp>
      <p:sp>
        <p:nvSpPr>
          <p:cNvPr id="14" name="矩形 13"/>
          <p:cNvSpPr/>
          <p:nvPr/>
        </p:nvSpPr>
        <p:spPr>
          <a:xfrm>
            <a:off x="416560" y="3815080"/>
            <a:ext cx="2223135" cy="419735"/>
          </a:xfrm>
          <a:prstGeom prst="rect">
            <a:avLst/>
          </a:prstGeom>
          <a:solidFill>
            <a:srgbClr val="2A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43" name="图片 42" descr="51miz-E748919-59111D9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r="49579"/>
          <a:stretch>
            <a:fillRect/>
          </a:stretch>
        </p:blipFill>
        <p:spPr>
          <a:xfrm>
            <a:off x="7162165" y="1111250"/>
            <a:ext cx="1559560" cy="3116580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1137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百融分析因素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630" y="1459230"/>
            <a:ext cx="2655570" cy="3338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01675" y="1833880"/>
            <a:ext cx="1890395" cy="504825"/>
          </a:xfrm>
          <a:prstGeom prst="roundRect">
            <a:avLst/>
          </a:prstGeom>
          <a:solidFill>
            <a:srgbClr val="416196"/>
          </a:solidFill>
          <a:ln>
            <a:noFill/>
          </a:ln>
          <a:effectLst>
            <a:outerShdw blurRad="1016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4155" y="2510155"/>
            <a:ext cx="2786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近2年区域GDP值及增长率；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近2年区内GDP与全市各区平均GDP比值变动情况；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区域人口规模、密度、结构、收入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区域网点数量、距离、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区域人群宏观画像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67080" y="1944370"/>
            <a:ext cx="171704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目标市场调研</a:t>
            </a:r>
          </a:p>
        </p:txBody>
      </p:sp>
      <p:sp>
        <p:nvSpPr>
          <p:cNvPr id="12" name="矩形 11"/>
          <p:cNvSpPr/>
          <p:nvPr/>
        </p:nvSpPr>
        <p:spPr>
          <a:xfrm>
            <a:off x="1020445" y="1463675"/>
            <a:ext cx="1198880" cy="188595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42310" y="1459230"/>
            <a:ext cx="2655570" cy="3338830"/>
          </a:xfrm>
          <a:prstGeom prst="rect">
            <a:avLst/>
          </a:prstGeom>
          <a:solidFill>
            <a:srgbClr val="416196"/>
          </a:solidFill>
          <a:ln>
            <a:noFill/>
          </a:ln>
          <a:effectLst>
            <a:outerShdw blurRad="1270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602355" y="1833880"/>
            <a:ext cx="1890395" cy="5048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05175" y="2510155"/>
            <a:ext cx="2417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消费行为习惯：购物场所/方式选择，优先购物场所/方式，月均购物频率，单次消费金额，分类购物情况，消费金额等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交通工具（有无车）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居住情况（房产价值区间）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家庭情况（有无孩子老人）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主要活动区域，喜好偏好、生活方式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已有金融消费情况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金融消费预测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667760" y="1944370"/>
            <a:ext cx="171704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rgbClr val="416196"/>
                </a:solidFill>
                <a:latin typeface="Arial"/>
                <a:ea typeface="微软雅黑"/>
                <a:sym typeface="Arial"/>
              </a:rPr>
              <a:t>目标客户分析</a:t>
            </a:r>
          </a:p>
        </p:txBody>
      </p:sp>
      <p:sp>
        <p:nvSpPr>
          <p:cNvPr id="20" name="矩形 19"/>
          <p:cNvSpPr/>
          <p:nvPr/>
        </p:nvSpPr>
        <p:spPr>
          <a:xfrm>
            <a:off x="3921125" y="1463675"/>
            <a:ext cx="1198880" cy="188595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9985" y="1459230"/>
            <a:ext cx="2655570" cy="33388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590030" y="1833880"/>
            <a:ext cx="1890395" cy="504825"/>
          </a:xfrm>
          <a:prstGeom prst="roundRect">
            <a:avLst/>
          </a:prstGeom>
          <a:solidFill>
            <a:srgbClr val="416196"/>
          </a:solidFill>
          <a:ln>
            <a:noFill/>
          </a:ln>
          <a:effectLst>
            <a:outerShdw blurRad="101600" dist="635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12510" y="2510155"/>
            <a:ext cx="27863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线上线下方式相结合：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营业网点wifi推送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主要商圈wifi+线下宣传推送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社区营销活动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EDM个性化邮件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QQ弹窗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手机运营商弹窗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主要网站精准广告展示</a:t>
            </a:r>
          </a:p>
          <a:p>
            <a:pPr marL="285750" indent="-285750" algn="l" eaLnBrk="0" hangingPunct="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电销（补充用户标签）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655435" y="1944370"/>
            <a:ext cx="171704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目标客户触达</a:t>
            </a:r>
          </a:p>
        </p:txBody>
      </p:sp>
      <p:sp>
        <p:nvSpPr>
          <p:cNvPr id="31" name="矩形 30"/>
          <p:cNvSpPr/>
          <p:nvPr/>
        </p:nvSpPr>
        <p:spPr>
          <a:xfrm>
            <a:off x="6908800" y="1463675"/>
            <a:ext cx="1198880" cy="188595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29960" y="690880"/>
            <a:ext cx="284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r" eaLnBrk="0" hangingPunct="0">
              <a:buClrTx/>
              <a:buSzTx/>
              <a:buFont typeface="Arial" panose="020B0604020202020204" pitchFamily="34" charset="0"/>
              <a:buNone/>
            </a:pPr>
            <a:r>
              <a:rPr lang="en-US" altLang="zh-CN" sz="9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通过消费者画像，把握关键的竞争优势，研究区域内市场容量和趋势，预测市场份额。</a:t>
            </a: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6" grpId="0"/>
      <p:bldP spid="25" grpId="0"/>
      <p:bldP spid="12" grpId="0" animBg="1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8" grpId="0" animBg="1"/>
      <p:bldP spid="29" grpId="0"/>
      <p:bldP spid="30" grpId="0"/>
      <p:bldP spid="31" grpId="0" animBg="1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554855" y="0"/>
            <a:ext cx="3694430" cy="2513965"/>
          </a:xfrm>
          <a:prstGeom prst="rect">
            <a:avLst/>
          </a:prstGeom>
          <a:solidFill>
            <a:srgbClr val="F2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1137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网点运营数据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辅助解决方案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lang="zh-CN" altLang="en-US" sz="2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9165" y="3021965"/>
            <a:ext cx="3585210" cy="916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36650" y="3165475"/>
            <a:ext cx="2133918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指定人群不定期</a:t>
            </a:r>
          </a:p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画像报告(侧重变化</a:t>
            </a:r>
            <a:r>
              <a:rPr lang="zh-CN" altLang="en-US" sz="1600" dirty="0">
                <a:latin typeface="Arial"/>
                <a:ea typeface="微软雅黑"/>
                <a:sym typeface="Arial"/>
              </a:rPr>
              <a:t>）</a:t>
            </a:r>
            <a:endParaRPr lang="zh-CN" altLang="en-US" sz="1600" dirty="0">
              <a:solidFill>
                <a:srgbClr val="2A466A"/>
              </a:solidFill>
              <a:latin typeface="Arial"/>
              <a:ea typeface="微软雅黑"/>
              <a:cs typeface="思源宋体 CN" panose="02020400000000000000" charset="-122"/>
              <a:sym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49800" y="3021965"/>
            <a:ext cx="3457575" cy="916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91125" y="3165475"/>
            <a:ext cx="2133918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指定人群不定期</a:t>
            </a:r>
          </a:p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画像报告(侧重变化</a:t>
            </a:r>
            <a:r>
              <a:rPr lang="zh-CN" altLang="en-US" sz="1600" dirty="0">
                <a:latin typeface="Arial"/>
                <a:ea typeface="微软雅黑"/>
                <a:sym typeface="Arial"/>
              </a:rPr>
              <a:t>）</a:t>
            </a:r>
            <a:endParaRPr lang="en-US" altLang="zh-CN" sz="1600" dirty="0">
              <a:solidFill>
                <a:srgbClr val="2A466A"/>
              </a:solidFill>
              <a:latin typeface="Arial"/>
              <a:ea typeface="微软雅黑"/>
              <a:cs typeface="思源宋体 CN" panose="02020400000000000000" charset="-122"/>
              <a:sym typeface="Arial"/>
            </a:endParaRPr>
          </a:p>
        </p:txBody>
      </p:sp>
      <p:pic>
        <p:nvPicPr>
          <p:cNvPr id="10" name="图片 9" descr="Asset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025" y="3281680"/>
            <a:ext cx="379730" cy="379730"/>
          </a:xfrm>
          <a:prstGeom prst="rect">
            <a:avLst/>
          </a:prstGeom>
        </p:spPr>
      </p:pic>
      <p:pic>
        <p:nvPicPr>
          <p:cNvPr id="12" name="图片 11" descr="Asset 2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3281680"/>
            <a:ext cx="379730" cy="3797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21080" y="4203700"/>
            <a:ext cx="7208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Aft>
                <a:spcPct val="35000"/>
              </a:spcAft>
              <a:buClrTx/>
              <a:buSzTx/>
              <a:buNone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1、辅助开展任务指标下达                    2、辅助开展网点绩效分析                    3、辅助开展网点服务提升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85665" y="1085850"/>
            <a:ext cx="2931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营业场所WIFI铺设（O2O)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693285" y="1537335"/>
            <a:ext cx="3454400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ct val="35000"/>
              </a:spcAft>
              <a:buClrTx/>
              <a:buSzTx/>
              <a:buNone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1、缓解网点排队焦灼情绪，减少服务纠纷</a:t>
            </a:r>
          </a:p>
          <a:p>
            <a:pPr algn="l">
              <a:spcAft>
                <a:spcPct val="35000"/>
              </a:spcAft>
              <a:buClrTx/>
              <a:buSzTx/>
              <a:buNone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2、利用WIFI连接页面捕捉客户信息标签</a:t>
            </a:r>
          </a:p>
          <a:p>
            <a:pPr algn="l">
              <a:spcAft>
                <a:spcPct val="35000"/>
              </a:spcAft>
              <a:buClrTx/>
              <a:buSzTx/>
              <a:buNone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3、利用WIFI内架网站开展金融产品和服务宣介</a:t>
            </a: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  <p:bldP spid="6" grpId="0" animBg="1"/>
      <p:bldP spid="20" grpId="0"/>
      <p:bldP spid="16" grpId="0"/>
      <p:bldP spid="17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37490" y="419735"/>
            <a:ext cx="788670" cy="782955"/>
            <a:chOff x="3710" y="5019"/>
            <a:chExt cx="2527" cy="2507"/>
          </a:xfrm>
        </p:grpSpPr>
        <p:sp>
          <p:nvSpPr>
            <p:cNvPr id="23" name="泪滴形 22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泪滴形 23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泪滴形 26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泪滴形 46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8" name="内容占位符 2"/>
          <p:cNvSpPr>
            <a:spLocks noGrp="1"/>
          </p:cNvSpPr>
          <p:nvPr/>
        </p:nvSpPr>
        <p:spPr>
          <a:xfrm>
            <a:off x="1113790" y="353060"/>
            <a:ext cx="4604385" cy="78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其他应用</a:t>
            </a:r>
          </a:p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                                                                                    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9165" y="1510665"/>
            <a:ext cx="3585210" cy="916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05205" y="1789430"/>
            <a:ext cx="97155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风险类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86205" y="1651000"/>
            <a:ext cx="2863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auto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追债委外（地址与电话号码识别）</a:t>
            </a:r>
          </a:p>
          <a:p>
            <a:pPr lvl="1" fontAlgn="auto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信用卡套现识别</a:t>
            </a:r>
          </a:p>
          <a:p>
            <a:pPr lvl="1" fontAlgn="auto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高风险客户提前催收预警</a:t>
            </a:r>
          </a:p>
        </p:txBody>
      </p:sp>
      <p:sp>
        <p:nvSpPr>
          <p:cNvPr id="6" name="矩形 5"/>
          <p:cNvSpPr/>
          <p:nvPr/>
        </p:nvSpPr>
        <p:spPr>
          <a:xfrm>
            <a:off x="939165" y="2717165"/>
            <a:ext cx="3585210" cy="916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205" y="2995930"/>
            <a:ext cx="97155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营销类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86205" y="2857500"/>
            <a:ext cx="2863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auto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商户推荐</a:t>
            </a:r>
          </a:p>
          <a:p>
            <a:pPr lvl="1" fontAlgn="auto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优惠推荐、商品推荐</a:t>
            </a:r>
          </a:p>
          <a:p>
            <a:pPr lvl="1" fontAlgn="auto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金融网站运营管理</a:t>
            </a:r>
          </a:p>
        </p:txBody>
      </p:sp>
      <p:sp>
        <p:nvSpPr>
          <p:cNvPr id="10" name="矩形 9"/>
          <p:cNvSpPr/>
          <p:nvPr/>
        </p:nvSpPr>
        <p:spPr>
          <a:xfrm>
            <a:off x="939165" y="3923665"/>
            <a:ext cx="3585210" cy="916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5205" y="4202430"/>
            <a:ext cx="97155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/>
              <a:defRPr/>
            </a:pPr>
            <a:r>
              <a:rPr lang="zh-CN" altLang="en-US" sz="1600" dirty="0">
                <a:solidFill>
                  <a:srgbClr val="0D1A54"/>
                </a:solidFill>
                <a:latin typeface="Arial"/>
                <a:ea typeface="微软雅黑"/>
                <a:sym typeface="Arial"/>
              </a:rPr>
              <a:t>价值类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86205" y="4140200"/>
            <a:ext cx="2863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auto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信贷需求预测</a:t>
            </a:r>
          </a:p>
          <a:p>
            <a:pPr lvl="1" fontAlgn="auto">
              <a:spcAft>
                <a:spcPts val="0"/>
              </a:spcAft>
              <a:buFont typeface="Arial" panose="020B0604020202020204"/>
              <a:buChar char="–"/>
              <a:defRPr/>
            </a:pP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rPr>
              <a:t>需求金额预测</a:t>
            </a:r>
          </a:p>
        </p:txBody>
      </p:sp>
      <p:pic>
        <p:nvPicPr>
          <p:cNvPr id="18" name="图片 17" descr="51miz-E185646-3074FA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5" y="1760220"/>
            <a:ext cx="3352800" cy="2990215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/>
      <p:bldP spid="26" grpId="0"/>
      <p:bldP spid="6" grpId="0" animBg="1"/>
      <p:bldP spid="8" grpId="0"/>
      <p:bldP spid="9" grpId="0"/>
      <p:bldP spid="10" grpId="0" animBg="1"/>
      <p:bldP spid="12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1480" y="323215"/>
            <a:ext cx="2222500" cy="453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52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51480" y="314960"/>
            <a:ext cx="5768340" cy="453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152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43" name="图片 42" descr="51miz-E748919-59111D97"/>
          <p:cNvPicPr>
            <a:picLocks noChangeAspect="1"/>
          </p:cNvPicPr>
          <p:nvPr/>
        </p:nvPicPr>
        <p:blipFill>
          <a:blip r:embed="rId3"/>
          <a:srcRect r="48305"/>
          <a:stretch>
            <a:fillRect/>
          </a:stretch>
        </p:blipFill>
        <p:spPr>
          <a:xfrm>
            <a:off x="6414770" y="360045"/>
            <a:ext cx="2313940" cy="451040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3057525" y="2213610"/>
            <a:ext cx="3163570" cy="18675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4800" b="1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汇报完毕</a:t>
            </a:r>
          </a:p>
          <a:p>
            <a:pPr algn="l">
              <a:lnSpc>
                <a:spcPct val="100000"/>
              </a:lnSpc>
            </a:pPr>
            <a:r>
              <a:rPr lang="zh-CN" altLang="zh-CN" sz="4800" b="1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谢谢观看</a:t>
            </a: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 rot="5400000">
            <a:off x="-170815" y="2188845"/>
            <a:ext cx="3354705" cy="749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7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BIG DATA  FINANCE</a:t>
            </a:r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121025" y="4102100"/>
            <a:ext cx="2846070" cy="382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zh-CN" sz="1400" dirty="0">
                <a:solidFill>
                  <a:srgbClr val="DAE3F3"/>
                </a:solidFill>
                <a:latin typeface="Arial"/>
                <a:ea typeface="微软雅黑"/>
                <a:sym typeface="Arial"/>
              </a:rPr>
              <a:t>数据</a:t>
            </a:r>
            <a:r>
              <a:rPr lang="en-US" altLang="zh-CN" sz="1400" dirty="0">
                <a:solidFill>
                  <a:srgbClr val="DAE3F3"/>
                </a:solidFill>
                <a:latin typeface="Arial"/>
                <a:ea typeface="微软雅黑"/>
                <a:sym typeface="Arial"/>
              </a:rPr>
              <a:t>PPT/</a:t>
            </a:r>
            <a:r>
              <a:rPr lang="zh-CN" altLang="zh-CN" sz="1400" dirty="0">
                <a:solidFill>
                  <a:srgbClr val="DAE3F3"/>
                </a:solidFill>
                <a:latin typeface="Arial"/>
                <a:ea typeface="微软雅黑"/>
                <a:sym typeface="Arial"/>
              </a:rPr>
              <a:t>金融</a:t>
            </a:r>
            <a:r>
              <a:rPr lang="en-US" altLang="zh-CN" sz="1400" dirty="0">
                <a:solidFill>
                  <a:srgbClr val="DAE3F3"/>
                </a:solidFill>
                <a:latin typeface="Arial"/>
                <a:ea typeface="微软雅黑"/>
                <a:sym typeface="Arial"/>
              </a:rPr>
              <a:t>PPT/</a:t>
            </a:r>
            <a:r>
              <a:rPr lang="zh-CN" altLang="en-US" sz="1400" dirty="0">
                <a:solidFill>
                  <a:srgbClr val="DAE3F3"/>
                </a:solidFill>
                <a:latin typeface="Arial"/>
                <a:ea typeface="微软雅黑"/>
                <a:sym typeface="Arial"/>
              </a:rPr>
              <a:t>述职</a:t>
            </a:r>
            <a:r>
              <a:rPr lang="en-US" altLang="zh-CN" sz="1400" dirty="0">
                <a:solidFill>
                  <a:srgbClr val="DAE3F3"/>
                </a:solidFill>
                <a:latin typeface="Arial"/>
                <a:ea typeface="微软雅黑"/>
                <a:sym typeface="Arial"/>
              </a:rPr>
              <a:t>PPT</a:t>
            </a: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3091815" y="1757045"/>
            <a:ext cx="1771650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1200" dirty="0">
                <a:solidFill>
                  <a:srgbClr val="72EFFF"/>
                </a:solidFill>
                <a:latin typeface="Arial"/>
                <a:ea typeface="微软雅黑"/>
                <a:sym typeface="Arial"/>
              </a:rPr>
              <a:t>Report completed</a:t>
            </a:r>
          </a:p>
          <a:p>
            <a:pPr algn="dist">
              <a:lnSpc>
                <a:spcPct val="100000"/>
              </a:lnSpc>
            </a:pPr>
            <a:r>
              <a:rPr lang="zh-CN" altLang="en-US" sz="1200" dirty="0">
                <a:solidFill>
                  <a:srgbClr val="72EFFF"/>
                </a:solidFill>
                <a:latin typeface="Arial"/>
                <a:ea typeface="微软雅黑"/>
                <a:sym typeface="Arial"/>
              </a:rPr>
              <a:t>Thanks for watching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41705" y="4228465"/>
            <a:ext cx="1033780" cy="191770"/>
            <a:chOff x="1483" y="6659"/>
            <a:chExt cx="1628" cy="302"/>
          </a:xfrm>
        </p:grpSpPr>
        <p:sp>
          <p:nvSpPr>
            <p:cNvPr id="12" name="椭圆 11"/>
            <p:cNvSpPr/>
            <p:nvPr/>
          </p:nvSpPr>
          <p:spPr>
            <a:xfrm>
              <a:off x="1483" y="6659"/>
              <a:ext cx="303" cy="3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153" y="6659"/>
              <a:ext cx="303" cy="303"/>
            </a:xfrm>
            <a:prstGeom prst="ellipse">
              <a:avLst/>
            </a:prstGeom>
            <a:solidFill>
              <a:srgbClr val="41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809" y="6659"/>
              <a:ext cx="303" cy="303"/>
            </a:xfrm>
            <a:prstGeom prst="ellipse">
              <a:avLst/>
            </a:prstGeom>
            <a:solidFill>
              <a:srgbClr val="72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5" name="标题 1"/>
          <p:cNvSpPr>
            <a:spLocks noGrp="1"/>
          </p:cNvSpPr>
          <p:nvPr/>
        </p:nvSpPr>
        <p:spPr>
          <a:xfrm>
            <a:off x="3033395" y="417830"/>
            <a:ext cx="1579245" cy="323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汇报人：</a:t>
            </a:r>
            <a:r>
              <a:rPr lang="zh-CN" altLang="en-US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第一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PPT</a:t>
            </a:r>
            <a:endParaRPr lang="zh-CN" altLang="zh-CN" sz="12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5427345" y="417830"/>
            <a:ext cx="1842770" cy="3232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时间：</a:t>
            </a:r>
            <a:r>
              <a:rPr lang="en-US" altLang="zh-CN" sz="12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20XX/X/X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1100455" y="748030"/>
            <a:ext cx="717550" cy="0"/>
          </a:xfrm>
          <a:custGeom>
            <a:avLst/>
            <a:gdLst>
              <a:gd name="connisteX0" fmla="*/ 0 w 717550"/>
              <a:gd name="connsiteY0" fmla="*/ 0 h 0"/>
              <a:gd name="connisteX1" fmla="*/ 717550 w 717550"/>
              <a:gd name="connsiteY1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717550">
                <a:moveTo>
                  <a:pt x="0" y="0"/>
                </a:moveTo>
                <a:lnTo>
                  <a:pt x="717550" y="0"/>
                </a:lnTo>
              </a:path>
            </a:pathLst>
          </a:custGeom>
          <a:noFill/>
          <a:ln>
            <a:solidFill>
              <a:srgbClr val="72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5" grpId="0"/>
      <p:bldP spid="16" grpId="0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47664" y="3327834"/>
            <a:ext cx="6768752" cy="1620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248707"/>
            <a:ext cx="9144000" cy="102512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96308" y="2323010"/>
            <a:ext cx="4103687" cy="89681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323010"/>
            <a:ext cx="4103688" cy="89681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28" y="267184"/>
            <a:ext cx="5919787" cy="1764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BBEC50-721B-9297-DE8C-65115C350AC0}"/>
                  </a:ext>
                </a:extLst>
              </p14:cNvPr>
              <p14:cNvContentPartPr/>
              <p14:nvPr/>
            </p14:nvContentPartPr>
            <p14:xfrm>
              <a:off x="-1269037" y="73706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p14="http://schemas.microsoft.com/office/powerpoint/2010/main" xmlns:aink="http://schemas.microsoft.com/office/drawing/2016/ink" xmlns="" xmlns:a16="http://schemas.microsoft.com/office/drawing/2014/main" id="{6EBBEC50-721B-9297-DE8C-65115C350A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286677" y="471795"/>
                <a:ext cx="3600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74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7490" y="410845"/>
            <a:ext cx="788670" cy="782955"/>
            <a:chOff x="3710" y="5019"/>
            <a:chExt cx="2527" cy="2507"/>
          </a:xfrm>
        </p:grpSpPr>
        <p:sp>
          <p:nvSpPr>
            <p:cNvPr id="2" name="泪滴形 1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" name="泪滴形 2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泪滴形 8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1" name="内容占位符 2"/>
          <p:cNvSpPr>
            <a:spLocks noGrp="1"/>
          </p:cNvSpPr>
          <p:nvPr/>
        </p:nvSpPr>
        <p:spPr>
          <a:xfrm>
            <a:off x="1026160" y="747395"/>
            <a:ext cx="3359724" cy="614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系统架构全览</a:t>
            </a:r>
          </a:p>
        </p:txBody>
      </p:sp>
      <p:sp>
        <p:nvSpPr>
          <p:cNvPr id="12" name="内容占位符 2"/>
          <p:cNvSpPr>
            <a:spLocks noGrp="1"/>
          </p:cNvSpPr>
          <p:nvPr/>
        </p:nvSpPr>
        <p:spPr>
          <a:xfrm>
            <a:off x="2043430" y="3678555"/>
            <a:ext cx="1133475" cy="41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数据不足</a:t>
            </a:r>
          </a:p>
        </p:txBody>
      </p:sp>
      <p:sp>
        <p:nvSpPr>
          <p:cNvPr id="14" name="内容占位符 2"/>
          <p:cNvSpPr>
            <a:spLocks noGrp="1"/>
          </p:cNvSpPr>
          <p:nvPr/>
        </p:nvSpPr>
        <p:spPr>
          <a:xfrm>
            <a:off x="6163310" y="3666808"/>
            <a:ext cx="1133475" cy="41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Font typeface="Arial" panose="020B0604020202020204"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技术不足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97398" y="1508282"/>
            <a:ext cx="3585210" cy="916305"/>
            <a:chOff x="1479" y="2915"/>
            <a:chExt cx="5646" cy="1443"/>
          </a:xfrm>
        </p:grpSpPr>
        <p:sp>
          <p:nvSpPr>
            <p:cNvPr id="4" name="矩形 3"/>
            <p:cNvSpPr/>
            <p:nvPr/>
          </p:nvSpPr>
          <p:spPr>
            <a:xfrm>
              <a:off x="1479" y="2915"/>
              <a:ext cx="5646" cy="1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90" y="3141"/>
              <a:ext cx="4383" cy="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685800" fontAlgn="auto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/>
                <a:defRPr/>
              </a:pPr>
              <a:r>
                <a:rPr lang="en-US" altLang="zh-CN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01.</a:t>
              </a:r>
              <a:r>
                <a:rPr lang="zh-CN" altLang="en-US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采用三层架构：前端层 → 应用层 → 数据层</a:t>
              </a:r>
            </a:p>
          </p:txBody>
        </p:sp>
        <p:pic>
          <p:nvPicPr>
            <p:cNvPr id="30" name="图片 29" descr="Asset 2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4" y="3426"/>
              <a:ext cx="601" cy="60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425033" y="3871913"/>
            <a:ext cx="3457575" cy="916305"/>
            <a:chOff x="7480" y="2915"/>
            <a:chExt cx="5445" cy="1443"/>
          </a:xfrm>
        </p:grpSpPr>
        <p:sp>
          <p:nvSpPr>
            <p:cNvPr id="6" name="矩形 5"/>
            <p:cNvSpPr/>
            <p:nvPr/>
          </p:nvSpPr>
          <p:spPr>
            <a:xfrm>
              <a:off x="7480" y="2915"/>
              <a:ext cx="5445" cy="1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684" y="3058"/>
              <a:ext cx="3900" cy="1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685800" fontAlgn="auto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lang="en-US" altLang="zh-CN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03.</a:t>
              </a:r>
              <a:r>
                <a:rPr lang="zh-CN" altLang="en-US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技术栈：</a:t>
              </a:r>
              <a:r>
                <a:rPr lang="en-US" altLang="zh-CN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Node.js + Express + MySQL + Qt6 + C++17</a:t>
              </a: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12" y="3206"/>
              <a:ext cx="861" cy="861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AA58F8B-019B-4BE1-AE6B-941BAF7EB89B}"/>
              </a:ext>
            </a:extLst>
          </p:cNvPr>
          <p:cNvGrpSpPr/>
          <p:nvPr/>
        </p:nvGrpSpPr>
        <p:grpSpPr>
          <a:xfrm>
            <a:off x="408363" y="2716847"/>
            <a:ext cx="3457575" cy="916305"/>
            <a:chOff x="7480" y="2915"/>
            <a:chExt cx="5445" cy="144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72DF927-621B-4A2C-9714-294502AC9FB6}"/>
                </a:ext>
              </a:extLst>
            </p:cNvPr>
            <p:cNvSpPr/>
            <p:nvPr/>
          </p:nvSpPr>
          <p:spPr>
            <a:xfrm>
              <a:off x="7480" y="2915"/>
              <a:ext cx="5445" cy="1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508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1E818F8-07FB-405B-84CF-DFAC7BD094B8}"/>
                </a:ext>
              </a:extLst>
            </p:cNvPr>
            <p:cNvSpPr txBox="1"/>
            <p:nvPr/>
          </p:nvSpPr>
          <p:spPr>
            <a:xfrm>
              <a:off x="7653" y="3067"/>
              <a:ext cx="4089" cy="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685800" fontAlgn="auto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lang="en-US" altLang="zh-CN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02.</a:t>
              </a:r>
              <a:r>
                <a:rPr lang="zh-CN" altLang="en-US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多端支持：</a:t>
              </a:r>
              <a:r>
                <a:rPr lang="en-US" altLang="zh-CN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Web</a:t>
              </a:r>
              <a:r>
                <a:rPr lang="zh-CN" altLang="en-US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界面 </a:t>
              </a:r>
              <a:r>
                <a:rPr lang="en-US" altLang="zh-CN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+ Qt</a:t>
              </a:r>
              <a:r>
                <a:rPr lang="zh-CN" altLang="en-US" sz="1600" dirty="0">
                  <a:solidFill>
                    <a:srgbClr val="2A466A"/>
                  </a:solidFill>
                  <a:latin typeface="Arial"/>
                  <a:ea typeface="微软雅黑"/>
                  <a:cs typeface="思源宋体 CN" panose="02020400000000000000" charset="-122"/>
                  <a:sym typeface="Arial"/>
                </a:rPr>
                <a:t>桌面客户端</a:t>
              </a:r>
              <a:endParaRPr lang="en-US" altLang="zh-CN" sz="1600" dirty="0">
                <a:solidFill>
                  <a:srgbClr val="2A466A"/>
                </a:solidFill>
                <a:latin typeface="Arial"/>
                <a:ea typeface="微软雅黑"/>
                <a:cs typeface="思源宋体 CN" panose="02020400000000000000" charset="-122"/>
                <a:sym typeface="Arial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3F30C98-BBEE-40EF-BD59-53CFB08A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48" y="3208"/>
              <a:ext cx="973" cy="973"/>
            </a:xfrm>
            <a:prstGeom prst="rect">
              <a:avLst/>
            </a:prstGeom>
          </p:spPr>
        </p:pic>
      </p:grpSp>
      <p:pic>
        <p:nvPicPr>
          <p:cNvPr id="22" name="图片 21">
            <a:hlinkClick r:id="rId6" action="ppaction://hlinkfile"/>
            <a:extLst>
              <a:ext uri="{FF2B5EF4-FFF2-40B4-BE49-F238E27FC236}">
                <a16:creationId xmlns:a16="http://schemas.microsoft.com/office/drawing/2014/main" id="{CB9CFFED-4E71-4138-815A-24B70BE6F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56" y="457362"/>
            <a:ext cx="3552513" cy="4330856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7490" y="410845"/>
            <a:ext cx="788670" cy="782955"/>
            <a:chOff x="3710" y="5019"/>
            <a:chExt cx="2527" cy="2507"/>
          </a:xfrm>
        </p:grpSpPr>
        <p:sp>
          <p:nvSpPr>
            <p:cNvPr id="2" name="泪滴形 1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泪滴形 8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2" name="内容占位符 2"/>
          <p:cNvSpPr>
            <a:spLocks noGrp="1"/>
          </p:cNvSpPr>
          <p:nvPr/>
        </p:nvSpPr>
        <p:spPr>
          <a:xfrm>
            <a:off x="1088390" y="353060"/>
            <a:ext cx="4036060" cy="438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>
              <a:spcAft>
                <a:spcPts val="0"/>
              </a:spcAft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 技术发展轨迹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69290" y="3219450"/>
            <a:ext cx="1380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v1.0: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基础架构搭建（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Node.js + MySQL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865120" y="3219450"/>
            <a:ext cx="1380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v1.5: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业务逻辑优化（冲突检查算法）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281930" y="3219450"/>
            <a:ext cx="1380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v2.0: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多端应用开发（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Qt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客户端 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+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现代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Web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界面）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42835" y="3219450"/>
            <a:ext cx="1380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v2.1: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系统稳定化（文档完善 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+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工程化）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745490" y="2071370"/>
            <a:ext cx="10634980" cy="914400"/>
            <a:chOff x="-1174" y="3262"/>
            <a:chExt cx="16748" cy="1440"/>
          </a:xfrm>
        </p:grpSpPr>
        <p:sp>
          <p:nvSpPr>
            <p:cNvPr id="7" name="任意多边形 6"/>
            <p:cNvSpPr/>
            <p:nvPr/>
          </p:nvSpPr>
          <p:spPr>
            <a:xfrm flipV="1">
              <a:off x="-1174" y="3986"/>
              <a:ext cx="2348" cy="140"/>
            </a:xfrm>
            <a:custGeom>
              <a:avLst/>
              <a:gdLst>
                <a:gd name="connsiteX0" fmla="*/ 0 w 6416"/>
                <a:gd name="connsiteY0" fmla="*/ 57 h 205"/>
                <a:gd name="connsiteX1" fmla="*/ 3273 w 6416"/>
                <a:gd name="connsiteY1" fmla="*/ 0 h 205"/>
                <a:gd name="connsiteX2" fmla="*/ 6416 w 6416"/>
                <a:gd name="connsiteY2" fmla="*/ 45 h 205"/>
                <a:gd name="connsiteX3" fmla="*/ 6416 w 6416"/>
                <a:gd name="connsiteY3" fmla="*/ 155 h 205"/>
                <a:gd name="connsiteX4" fmla="*/ 3268 w 6416"/>
                <a:gd name="connsiteY4" fmla="*/ 205 h 205"/>
                <a:gd name="connsiteX5" fmla="*/ 0 w 6416"/>
                <a:gd name="connsiteY5" fmla="*/ 139 h 205"/>
                <a:gd name="connsiteX6" fmla="*/ 0 w 6416"/>
                <a:gd name="connsiteY6" fmla="*/ 57 h 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6" h="205">
                  <a:moveTo>
                    <a:pt x="0" y="57"/>
                  </a:moveTo>
                  <a:lnTo>
                    <a:pt x="3273" y="0"/>
                  </a:lnTo>
                  <a:lnTo>
                    <a:pt x="6416" y="45"/>
                  </a:lnTo>
                  <a:lnTo>
                    <a:pt x="6416" y="155"/>
                  </a:lnTo>
                  <a:lnTo>
                    <a:pt x="3268" y="205"/>
                  </a:lnTo>
                  <a:lnTo>
                    <a:pt x="0" y="139"/>
                  </a:lnTo>
                  <a:lnTo>
                    <a:pt x="0" y="57"/>
                  </a:lnTo>
                  <a:close/>
                </a:path>
              </a:pathLst>
            </a:custGeom>
            <a:gradFill>
              <a:gsLst>
                <a:gs pos="2000">
                  <a:schemeClr val="bg1"/>
                </a:gs>
                <a:gs pos="75000">
                  <a:srgbClr val="416196"/>
                </a:gs>
                <a:gs pos="100000">
                  <a:schemeClr val="bg1"/>
                </a:gs>
                <a:gs pos="33000">
                  <a:srgbClr val="416196"/>
                </a:gs>
              </a:gsLst>
              <a:lin ang="6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270" y="3262"/>
              <a:ext cx="1440" cy="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2929" y="3976"/>
              <a:ext cx="1429" cy="130"/>
            </a:xfrm>
            <a:custGeom>
              <a:avLst/>
              <a:gdLst>
                <a:gd name="connsiteX0" fmla="*/ 0 w 6416"/>
                <a:gd name="connsiteY0" fmla="*/ 57 h 205"/>
                <a:gd name="connsiteX1" fmla="*/ 3273 w 6416"/>
                <a:gd name="connsiteY1" fmla="*/ 0 h 205"/>
                <a:gd name="connsiteX2" fmla="*/ 6416 w 6416"/>
                <a:gd name="connsiteY2" fmla="*/ 45 h 205"/>
                <a:gd name="connsiteX3" fmla="*/ 6416 w 6416"/>
                <a:gd name="connsiteY3" fmla="*/ 155 h 205"/>
                <a:gd name="connsiteX4" fmla="*/ 3268 w 6416"/>
                <a:gd name="connsiteY4" fmla="*/ 205 h 205"/>
                <a:gd name="connsiteX5" fmla="*/ 0 w 6416"/>
                <a:gd name="connsiteY5" fmla="*/ 139 h 205"/>
                <a:gd name="connsiteX6" fmla="*/ 0 w 6416"/>
                <a:gd name="connsiteY6" fmla="*/ 57 h 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6" h="205">
                  <a:moveTo>
                    <a:pt x="0" y="57"/>
                  </a:moveTo>
                  <a:lnTo>
                    <a:pt x="3273" y="0"/>
                  </a:lnTo>
                  <a:lnTo>
                    <a:pt x="6416" y="45"/>
                  </a:lnTo>
                  <a:lnTo>
                    <a:pt x="6416" y="155"/>
                  </a:lnTo>
                  <a:lnTo>
                    <a:pt x="3268" y="205"/>
                  </a:lnTo>
                  <a:lnTo>
                    <a:pt x="0" y="139"/>
                  </a:lnTo>
                  <a:lnTo>
                    <a:pt x="0" y="57"/>
                  </a:lnTo>
                  <a:close/>
                </a:path>
              </a:pathLst>
            </a:custGeom>
            <a:gradFill>
              <a:gsLst>
                <a:gs pos="2000">
                  <a:schemeClr val="bg1"/>
                </a:gs>
                <a:gs pos="75000">
                  <a:srgbClr val="416196"/>
                </a:gs>
                <a:gs pos="100000">
                  <a:schemeClr val="bg1"/>
                </a:gs>
                <a:gs pos="33000">
                  <a:srgbClr val="416196"/>
                </a:gs>
              </a:gsLst>
              <a:lin ang="6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796" y="3262"/>
              <a:ext cx="1440" cy="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6482" y="3976"/>
              <a:ext cx="1429" cy="130"/>
            </a:xfrm>
            <a:custGeom>
              <a:avLst/>
              <a:gdLst>
                <a:gd name="connsiteX0" fmla="*/ 0 w 6416"/>
                <a:gd name="connsiteY0" fmla="*/ 57 h 205"/>
                <a:gd name="connsiteX1" fmla="*/ 3273 w 6416"/>
                <a:gd name="connsiteY1" fmla="*/ 0 h 205"/>
                <a:gd name="connsiteX2" fmla="*/ 6416 w 6416"/>
                <a:gd name="connsiteY2" fmla="*/ 45 h 205"/>
                <a:gd name="connsiteX3" fmla="*/ 6416 w 6416"/>
                <a:gd name="connsiteY3" fmla="*/ 155 h 205"/>
                <a:gd name="connsiteX4" fmla="*/ 3268 w 6416"/>
                <a:gd name="connsiteY4" fmla="*/ 205 h 205"/>
                <a:gd name="connsiteX5" fmla="*/ 0 w 6416"/>
                <a:gd name="connsiteY5" fmla="*/ 139 h 205"/>
                <a:gd name="connsiteX6" fmla="*/ 0 w 6416"/>
                <a:gd name="connsiteY6" fmla="*/ 57 h 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6" h="205">
                  <a:moveTo>
                    <a:pt x="0" y="57"/>
                  </a:moveTo>
                  <a:lnTo>
                    <a:pt x="3273" y="0"/>
                  </a:lnTo>
                  <a:lnTo>
                    <a:pt x="6416" y="45"/>
                  </a:lnTo>
                  <a:lnTo>
                    <a:pt x="6416" y="155"/>
                  </a:lnTo>
                  <a:lnTo>
                    <a:pt x="3268" y="205"/>
                  </a:lnTo>
                  <a:lnTo>
                    <a:pt x="0" y="139"/>
                  </a:lnTo>
                  <a:lnTo>
                    <a:pt x="0" y="57"/>
                  </a:lnTo>
                  <a:close/>
                </a:path>
              </a:pathLst>
            </a:custGeom>
            <a:gradFill>
              <a:gsLst>
                <a:gs pos="2000">
                  <a:schemeClr val="bg1"/>
                </a:gs>
                <a:gs pos="75000">
                  <a:srgbClr val="416196"/>
                </a:gs>
                <a:gs pos="100000">
                  <a:schemeClr val="bg1"/>
                </a:gs>
                <a:gs pos="33000">
                  <a:srgbClr val="416196"/>
                </a:gs>
              </a:gsLst>
              <a:lin ang="6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306" y="3262"/>
              <a:ext cx="1440" cy="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flipV="1">
              <a:off x="9969" y="3976"/>
              <a:ext cx="1429" cy="130"/>
            </a:xfrm>
            <a:custGeom>
              <a:avLst/>
              <a:gdLst>
                <a:gd name="connsiteX0" fmla="*/ 0 w 6416"/>
                <a:gd name="connsiteY0" fmla="*/ 57 h 205"/>
                <a:gd name="connsiteX1" fmla="*/ 3273 w 6416"/>
                <a:gd name="connsiteY1" fmla="*/ 0 h 205"/>
                <a:gd name="connsiteX2" fmla="*/ 6416 w 6416"/>
                <a:gd name="connsiteY2" fmla="*/ 45 h 205"/>
                <a:gd name="connsiteX3" fmla="*/ 6416 w 6416"/>
                <a:gd name="connsiteY3" fmla="*/ 155 h 205"/>
                <a:gd name="connsiteX4" fmla="*/ 3268 w 6416"/>
                <a:gd name="connsiteY4" fmla="*/ 205 h 205"/>
                <a:gd name="connsiteX5" fmla="*/ 0 w 6416"/>
                <a:gd name="connsiteY5" fmla="*/ 139 h 205"/>
                <a:gd name="connsiteX6" fmla="*/ 0 w 6416"/>
                <a:gd name="connsiteY6" fmla="*/ 57 h 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6" h="205">
                  <a:moveTo>
                    <a:pt x="0" y="57"/>
                  </a:moveTo>
                  <a:lnTo>
                    <a:pt x="3273" y="0"/>
                  </a:lnTo>
                  <a:lnTo>
                    <a:pt x="6416" y="45"/>
                  </a:lnTo>
                  <a:lnTo>
                    <a:pt x="6416" y="155"/>
                  </a:lnTo>
                  <a:lnTo>
                    <a:pt x="3268" y="205"/>
                  </a:lnTo>
                  <a:lnTo>
                    <a:pt x="0" y="139"/>
                  </a:lnTo>
                  <a:lnTo>
                    <a:pt x="0" y="57"/>
                  </a:lnTo>
                  <a:close/>
                </a:path>
              </a:pathLst>
            </a:custGeom>
            <a:gradFill>
              <a:gsLst>
                <a:gs pos="2000">
                  <a:schemeClr val="bg1"/>
                </a:gs>
                <a:gs pos="75000">
                  <a:srgbClr val="416196"/>
                </a:gs>
                <a:gs pos="100000">
                  <a:schemeClr val="bg1"/>
                </a:gs>
                <a:gs pos="33000">
                  <a:srgbClr val="416196"/>
                </a:gs>
              </a:gsLst>
              <a:lin ang="6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671" y="3262"/>
              <a:ext cx="1440" cy="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762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flipV="1">
              <a:off x="13226" y="3986"/>
              <a:ext cx="2348" cy="140"/>
            </a:xfrm>
            <a:custGeom>
              <a:avLst/>
              <a:gdLst>
                <a:gd name="connsiteX0" fmla="*/ 0 w 6416"/>
                <a:gd name="connsiteY0" fmla="*/ 57 h 205"/>
                <a:gd name="connsiteX1" fmla="*/ 3273 w 6416"/>
                <a:gd name="connsiteY1" fmla="*/ 0 h 205"/>
                <a:gd name="connsiteX2" fmla="*/ 6416 w 6416"/>
                <a:gd name="connsiteY2" fmla="*/ 45 h 205"/>
                <a:gd name="connsiteX3" fmla="*/ 6416 w 6416"/>
                <a:gd name="connsiteY3" fmla="*/ 155 h 205"/>
                <a:gd name="connsiteX4" fmla="*/ 3268 w 6416"/>
                <a:gd name="connsiteY4" fmla="*/ 205 h 205"/>
                <a:gd name="connsiteX5" fmla="*/ 0 w 6416"/>
                <a:gd name="connsiteY5" fmla="*/ 139 h 205"/>
                <a:gd name="connsiteX6" fmla="*/ 0 w 6416"/>
                <a:gd name="connsiteY6" fmla="*/ 57 h 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6" h="205">
                  <a:moveTo>
                    <a:pt x="0" y="57"/>
                  </a:moveTo>
                  <a:lnTo>
                    <a:pt x="3273" y="0"/>
                  </a:lnTo>
                  <a:lnTo>
                    <a:pt x="6416" y="45"/>
                  </a:lnTo>
                  <a:lnTo>
                    <a:pt x="6416" y="155"/>
                  </a:lnTo>
                  <a:lnTo>
                    <a:pt x="3268" y="205"/>
                  </a:lnTo>
                  <a:lnTo>
                    <a:pt x="0" y="139"/>
                  </a:lnTo>
                  <a:lnTo>
                    <a:pt x="0" y="57"/>
                  </a:lnTo>
                  <a:close/>
                </a:path>
              </a:pathLst>
            </a:custGeom>
            <a:gradFill>
              <a:gsLst>
                <a:gs pos="2000">
                  <a:schemeClr val="bg1"/>
                </a:gs>
                <a:gs pos="75000">
                  <a:srgbClr val="416196"/>
                </a:gs>
                <a:gs pos="100000">
                  <a:schemeClr val="bg1"/>
                </a:gs>
                <a:gs pos="33000">
                  <a:srgbClr val="416196"/>
                </a:gs>
              </a:gsLst>
              <a:lin ang="6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1" name="图片 30" descr="Asset 28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0" y="3663"/>
              <a:ext cx="601" cy="601"/>
            </a:xfrm>
            <a:prstGeom prst="rect">
              <a:avLst/>
            </a:prstGeom>
          </p:spPr>
        </p:pic>
        <p:pic>
          <p:nvPicPr>
            <p:cNvPr id="32" name="图片 31" descr="Asset 2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1" y="3682"/>
              <a:ext cx="601" cy="601"/>
            </a:xfrm>
            <a:prstGeom prst="rect">
              <a:avLst/>
            </a:prstGeom>
          </p:spPr>
        </p:pic>
        <p:pic>
          <p:nvPicPr>
            <p:cNvPr id="33" name="图片 32" descr="Asset 2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2" y="3700"/>
              <a:ext cx="601" cy="601"/>
            </a:xfrm>
            <a:prstGeom prst="rect">
              <a:avLst/>
            </a:prstGeom>
          </p:spPr>
        </p:pic>
        <p:pic>
          <p:nvPicPr>
            <p:cNvPr id="35" name="图片 34" descr="Asset 2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1" y="3737"/>
              <a:ext cx="601" cy="563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 advTm="3000">
    <p:pull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7490" y="410845"/>
            <a:ext cx="788670" cy="782955"/>
            <a:chOff x="3710" y="5019"/>
            <a:chExt cx="2527" cy="2507"/>
          </a:xfrm>
        </p:grpSpPr>
        <p:sp>
          <p:nvSpPr>
            <p:cNvPr id="2" name="泪滴形 1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泪滴形 8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2" name="内容占位符 2"/>
          <p:cNvSpPr>
            <a:spLocks noGrp="1"/>
          </p:cNvSpPr>
          <p:nvPr/>
        </p:nvSpPr>
        <p:spPr>
          <a:xfrm>
            <a:off x="1061114" y="529590"/>
            <a:ext cx="2081530" cy="490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数据库设计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31A8EFF-76B1-49DB-9C8A-859C72C07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93944"/>
              </p:ext>
            </p:extLst>
          </p:nvPr>
        </p:nvGraphicFramePr>
        <p:xfrm>
          <a:off x="408363" y="1498123"/>
          <a:ext cx="3590924" cy="32639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7731">
                  <a:extLst>
                    <a:ext uri="{9D8B030D-6E8A-4147-A177-3AD203B41FA5}">
                      <a16:colId xmlns:a16="http://schemas.microsoft.com/office/drawing/2014/main" val="3841920214"/>
                    </a:ext>
                  </a:extLst>
                </a:gridCol>
                <a:gridCol w="897731">
                  <a:extLst>
                    <a:ext uri="{9D8B030D-6E8A-4147-A177-3AD203B41FA5}">
                      <a16:colId xmlns:a16="http://schemas.microsoft.com/office/drawing/2014/main" val="1502460453"/>
                    </a:ext>
                  </a:extLst>
                </a:gridCol>
                <a:gridCol w="897731">
                  <a:extLst>
                    <a:ext uri="{9D8B030D-6E8A-4147-A177-3AD203B41FA5}">
                      <a16:colId xmlns:a16="http://schemas.microsoft.com/office/drawing/2014/main" val="3782471524"/>
                    </a:ext>
                  </a:extLst>
                </a:gridCol>
                <a:gridCol w="897731">
                  <a:extLst>
                    <a:ext uri="{9D8B030D-6E8A-4147-A177-3AD203B41FA5}">
                      <a16:colId xmlns:a16="http://schemas.microsoft.com/office/drawing/2014/main" val="990687937"/>
                    </a:ext>
                  </a:extLst>
                </a:gridCol>
              </a:tblGrid>
              <a:tr h="22887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表名</a:t>
                      </a:r>
                      <a:endParaRPr lang="zh-CN" altLang="en-US" sz="800" b="1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类型</a:t>
                      </a:r>
                      <a:endParaRPr lang="zh-CN" altLang="en-US" sz="800" b="1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</a:rPr>
                        <a:t>记录数</a:t>
                      </a:r>
                      <a:endParaRPr lang="zh-CN" altLang="en-US" sz="800" b="1" i="0" u="none" strike="noStrike" dirty="0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主要功能</a:t>
                      </a:r>
                      <a:endParaRPr lang="zh-CN" altLang="en-US" sz="800" b="1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85475874"/>
                  </a:ext>
                </a:extLst>
              </a:tr>
              <a:tr h="3781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trains</a:t>
                      </a:r>
                      <a:endParaRPr 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基础数据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4</a:t>
                      </a:r>
                      <a:endParaRPr lang="en-US" altLang="zh-CN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车次基本信息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29908721"/>
                  </a:ext>
                </a:extLst>
              </a:tr>
              <a:tr h="228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stations</a:t>
                      </a:r>
                      <a:endParaRPr 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基础数据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车站信息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44768461"/>
                  </a:ext>
                </a:extLst>
              </a:tr>
              <a:tr h="3781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train_schedules</a:t>
                      </a:r>
                      <a:endParaRPr 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时刻配置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动态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每日车次安排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4975952"/>
                  </a:ext>
                </a:extLst>
              </a:tr>
              <a:tr h="3781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train_stations</a:t>
                      </a:r>
                      <a:endParaRPr 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时刻配置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14</a:t>
                      </a:r>
                      <a:endParaRPr lang="en-US" altLang="zh-CN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经停站时刻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2029960"/>
                  </a:ext>
                </a:extLst>
              </a:tr>
              <a:tr h="228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carriages</a:t>
                      </a:r>
                      <a:endParaRPr 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座位配置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13</a:t>
                      </a:r>
                      <a:endParaRPr lang="en-US" altLang="zh-CN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车厢配置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8533495"/>
                  </a:ext>
                </a:extLst>
              </a:tr>
              <a:tr h="3781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seats</a:t>
                      </a:r>
                      <a:endParaRPr 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座位配置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1000+</a:t>
                      </a:r>
                      <a:endParaRPr lang="en-US" altLang="zh-CN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具体座位信息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3243462"/>
                  </a:ext>
                </a:extLst>
              </a:tr>
              <a:tr h="228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prices</a:t>
                      </a:r>
                      <a:endParaRPr 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价格配置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800" u="none" strike="noStrike">
                          <a:effectLst/>
                        </a:rPr>
                        <a:t>100+</a:t>
                      </a:r>
                      <a:endParaRPr lang="en-US" altLang="zh-CN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票价信息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940566"/>
                  </a:ext>
                </a:extLst>
              </a:tr>
              <a:tr h="228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orders</a:t>
                      </a:r>
                      <a:endParaRPr lang="en-US" sz="800" b="0" i="0" u="none" strike="noStrike" dirty="0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业务数据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动态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订单记录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2218492"/>
                  </a:ext>
                </a:extLst>
              </a:tr>
              <a:tr h="3781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seat_allocations</a:t>
                      </a:r>
                      <a:endParaRPr 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业务数据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动态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座位分配记录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6838430"/>
                  </a:ext>
                </a:extLst>
              </a:tr>
              <a:tr h="228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Users</a:t>
                      </a:r>
                      <a:r>
                        <a:rPr lang="zh-CN" altLang="en-US" sz="800" u="none" strike="noStrike" dirty="0">
                          <a:effectLst/>
                        </a:rPr>
                        <a:t>（待实现）</a:t>
                      </a:r>
                      <a:endParaRPr lang="en-US" sz="800" b="0" i="0" u="none" strike="noStrike" dirty="0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用户数据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</a:rPr>
                        <a:t>动态</a:t>
                      </a:r>
                      <a:endParaRPr lang="zh-CN" altLang="en-US" sz="800" b="0" i="0" u="none" strike="noStrike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</a:rPr>
                        <a:t>用户信息</a:t>
                      </a:r>
                      <a:endParaRPr lang="zh-CN" altLang="en-US" sz="800" b="0" i="0" u="none" strike="noStrike" dirty="0">
                        <a:solidFill>
                          <a:srgbClr val="D8DEE9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5437943"/>
                  </a:ext>
                </a:extLst>
              </a:tr>
            </a:tbl>
          </a:graphicData>
        </a:graphic>
      </p:graphicFrame>
      <p:pic>
        <p:nvPicPr>
          <p:cNvPr id="15" name="图片 14">
            <a:hlinkClick r:id="rId3" action="ppaction://hlinkfile"/>
            <a:extLst>
              <a:ext uri="{FF2B5EF4-FFF2-40B4-BE49-F238E27FC236}">
                <a16:creationId xmlns:a16="http://schemas.microsoft.com/office/drawing/2014/main" id="{6F5F6BF3-9947-4DD7-894C-2CC5EAE47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76" y="0"/>
            <a:ext cx="5758436" cy="5143500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  <p:sndAc>
      <p:endSnd/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7490" y="410845"/>
            <a:ext cx="788670" cy="782955"/>
            <a:chOff x="3710" y="5019"/>
            <a:chExt cx="2527" cy="2507"/>
          </a:xfrm>
        </p:grpSpPr>
        <p:sp>
          <p:nvSpPr>
            <p:cNvPr id="2" name="泪滴形 1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泪滴形 8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2" name="内容占位符 2"/>
          <p:cNvSpPr>
            <a:spLocks noGrp="1"/>
          </p:cNvSpPr>
          <p:nvPr/>
        </p:nvSpPr>
        <p:spPr>
          <a:xfrm>
            <a:off x="1061114" y="432514"/>
            <a:ext cx="3590924" cy="913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Manage_database.js</a:t>
            </a: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提供了便捷的数据库操作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1F8834-6864-4699-9CDE-293A6E83356D}"/>
              </a:ext>
            </a:extLst>
          </p:cNvPr>
          <p:cNvSpPr txBox="1"/>
          <p:nvPr/>
        </p:nvSpPr>
        <p:spPr>
          <a:xfrm>
            <a:off x="184124" y="1750679"/>
            <a:ext cx="24217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2A466A"/>
                </a:solidFill>
                <a:latin typeface="Arial"/>
                <a:ea typeface="微软雅黑"/>
              </a:rPr>
              <a:t>基础数据库操作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初始化数据库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</a:t>
            </a:r>
            <a:r>
              <a:rPr lang="en-US" altLang="zh-CN" sz="1600" dirty="0" err="1">
                <a:solidFill>
                  <a:srgbClr val="2A466A"/>
                </a:solidFill>
                <a:latin typeface="Arial"/>
                <a:ea typeface="微软雅黑"/>
              </a:rPr>
              <a:t>init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) - 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创建数据库和所有表结构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重建数据库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(rebuild) - 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清空所有表并重新插入测试数据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清空所有表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(clear) - 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删除所有表中的数据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显示表统计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(stats) - 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显示各表的记录数量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A75506-0D52-431F-8ECE-DA5A23B43015}"/>
              </a:ext>
            </a:extLst>
          </p:cNvPr>
          <p:cNvSpPr txBox="1"/>
          <p:nvPr/>
        </p:nvSpPr>
        <p:spPr>
          <a:xfrm>
            <a:off x="2421731" y="1761048"/>
            <a:ext cx="349536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2A466A"/>
                </a:solidFill>
                <a:latin typeface="Arial"/>
                <a:ea typeface="微软雅黑"/>
              </a:rPr>
              <a:t>CSV</a:t>
            </a:r>
            <a:r>
              <a:rPr lang="zh-CN" altLang="en-US" sz="1600" b="1" dirty="0">
                <a:solidFill>
                  <a:srgbClr val="2A466A"/>
                </a:solidFill>
                <a:latin typeface="Arial"/>
                <a:ea typeface="微软雅黑"/>
              </a:rPr>
              <a:t>导入操作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导入单个表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(import &lt;table&gt; &lt;file&gt;) - 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将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CSV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文件导入指定表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批量导入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(import-all &lt;</a:t>
            </a:r>
            <a:r>
              <a:rPr lang="en-US" altLang="zh-CN" sz="1600" dirty="0" err="1">
                <a:solidFill>
                  <a:srgbClr val="2A466A"/>
                </a:solidFill>
                <a:latin typeface="Arial"/>
                <a:ea typeface="微软雅黑"/>
              </a:rPr>
              <a:t>dir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&gt;) - 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从目录导入所有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CSV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文件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智能导入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(smart-import &lt;file&gt;) - 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根据文件名自动识别表类型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22777D-3F77-4EA3-B899-A799E30E6464}"/>
              </a:ext>
            </a:extLst>
          </p:cNvPr>
          <p:cNvSpPr txBox="1"/>
          <p:nvPr/>
        </p:nvSpPr>
        <p:spPr>
          <a:xfrm>
            <a:off x="5917099" y="1719901"/>
            <a:ext cx="30427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2A466A"/>
                </a:solidFill>
                <a:latin typeface="Arial"/>
                <a:ea typeface="微软雅黑"/>
              </a:rPr>
              <a:t>CSV</a:t>
            </a:r>
            <a:r>
              <a:rPr lang="zh-CN" altLang="en-US" sz="1600" b="1" dirty="0">
                <a:solidFill>
                  <a:srgbClr val="2A466A"/>
                </a:solidFill>
                <a:latin typeface="Arial"/>
                <a:ea typeface="微软雅黑"/>
              </a:rPr>
              <a:t>导出操作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导出单个表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(export &lt;table&gt; &lt;file&gt;) - 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将指定表导出为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CSV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文件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导出所有表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(export-all &lt;</a:t>
            </a:r>
            <a:r>
              <a:rPr lang="en-US" altLang="zh-CN" sz="1600" dirty="0" err="1">
                <a:solidFill>
                  <a:srgbClr val="2A466A"/>
                </a:solidFill>
                <a:latin typeface="Arial"/>
                <a:ea typeface="微软雅黑"/>
              </a:rPr>
              <a:t>dir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&gt;) - 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将所有表导出到指定目录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智能导出 </a:t>
            </a:r>
            <a:r>
              <a:rPr lang="en-US" altLang="zh-CN" sz="1600" dirty="0">
                <a:solidFill>
                  <a:srgbClr val="2A466A"/>
                </a:solidFill>
                <a:latin typeface="Arial"/>
                <a:ea typeface="微软雅黑"/>
              </a:rPr>
              <a:t>(smart-export &lt;table&gt; &lt;file&gt;) - </a:t>
            </a:r>
            <a:r>
              <a:rPr lang="zh-CN" altLang="en-US" sz="1600" dirty="0">
                <a:solidFill>
                  <a:srgbClr val="2A466A"/>
                </a:solidFill>
                <a:latin typeface="Arial"/>
                <a:ea typeface="微软雅黑"/>
              </a:rPr>
              <a:t>使用专门的导出函数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624706"/>
      </p:ext>
    </p:extLst>
  </p:cSld>
  <p:clrMapOvr>
    <a:masterClrMapping/>
  </p:clrMapOvr>
  <p:transition spd="med" advTm="3000">
    <p:pull/>
    <p:sndAc>
      <p:endSnd/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7490" y="410845"/>
            <a:ext cx="788670" cy="782955"/>
            <a:chOff x="3710" y="5019"/>
            <a:chExt cx="2527" cy="2507"/>
          </a:xfrm>
        </p:grpSpPr>
        <p:sp>
          <p:nvSpPr>
            <p:cNvPr id="2" name="泪滴形 1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泪滴形 8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2" name="内容占位符 2"/>
          <p:cNvSpPr>
            <a:spLocks noGrp="1"/>
          </p:cNvSpPr>
          <p:nvPr/>
        </p:nvSpPr>
        <p:spPr>
          <a:xfrm>
            <a:off x="1061114" y="432514"/>
            <a:ext cx="3590924" cy="913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Back-end.js</a:t>
            </a: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是后端核心代码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1F8834-6864-4699-9CDE-293A6E83356D}"/>
              </a:ext>
            </a:extLst>
          </p:cNvPr>
          <p:cNvSpPr txBox="1"/>
          <p:nvPr/>
        </p:nvSpPr>
        <p:spPr>
          <a:xfrm>
            <a:off x="184124" y="1839555"/>
            <a:ext cx="24217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2A466A"/>
                </a:solidFill>
                <a:latin typeface="Arial"/>
                <a:ea typeface="微软雅黑"/>
              </a:rPr>
              <a:t>数据库连接和配置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数据库连接池管理 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-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使用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MySQL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连接池提高性能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数据库初始化 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-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自动创建数据库和表结构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测试数据插入 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- 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插入示例车次、座位、价格等数据</a:t>
            </a:r>
          </a:p>
          <a:p>
            <a:r>
              <a:rPr lang="zh-CN" altLang="en-US" sz="1400" b="1" dirty="0">
                <a:solidFill>
                  <a:srgbClr val="2A466A"/>
                </a:solidFill>
                <a:latin typeface="Arial"/>
                <a:ea typeface="微软雅黑"/>
              </a:rPr>
              <a:t>中间件配置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CORS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支持 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-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允许跨域请求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静态文件服务 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-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提供前端文件访问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请求体解析 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- 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支持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JSON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和</a:t>
            </a:r>
            <a:r>
              <a:rPr lang="en-US" altLang="zh-CN" sz="1400" dirty="0">
                <a:solidFill>
                  <a:srgbClr val="2A466A"/>
                </a:solidFill>
                <a:latin typeface="Arial"/>
                <a:ea typeface="微软雅黑"/>
              </a:rPr>
              <a:t>URL</a:t>
            </a:r>
            <a:r>
              <a:rPr lang="zh-CN" altLang="en-US" sz="1400" dirty="0">
                <a:solidFill>
                  <a:srgbClr val="2A466A"/>
                </a:solidFill>
                <a:latin typeface="Arial"/>
                <a:ea typeface="微软雅黑"/>
              </a:rPr>
              <a:t>编码数据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A75506-0D52-431F-8ECE-DA5A23B43015}"/>
              </a:ext>
            </a:extLst>
          </p:cNvPr>
          <p:cNvSpPr txBox="1"/>
          <p:nvPr/>
        </p:nvSpPr>
        <p:spPr>
          <a:xfrm>
            <a:off x="2859247" y="1122906"/>
            <a:ext cx="28574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2A466A"/>
                </a:solidFill>
                <a:latin typeface="Arial"/>
                <a:ea typeface="微软雅黑"/>
              </a:rPr>
              <a:t>查询座位表和线路表解决区间票分配和余票统计</a:t>
            </a:r>
            <a:endParaRPr lang="en-US" altLang="zh-CN" sz="1600" b="1" dirty="0">
              <a:solidFill>
                <a:srgbClr val="2A466A"/>
              </a:solidFill>
              <a:latin typeface="Arial"/>
              <a:ea typeface="微软雅黑"/>
            </a:endParaRP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D47EB1-B527-4B94-9A9B-0434DC2D0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65" y="2272023"/>
            <a:ext cx="6687126" cy="26138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87B94C-15B1-4805-8A3C-4EB2908DA855}"/>
              </a:ext>
            </a:extLst>
          </p:cNvPr>
          <p:cNvSpPr txBox="1"/>
          <p:nvPr/>
        </p:nvSpPr>
        <p:spPr>
          <a:xfrm>
            <a:off x="2890982" y="1902691"/>
            <a:ext cx="242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Back-end.js 433-450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6825547"/>
      </p:ext>
    </p:extLst>
  </p:cSld>
  <p:clrMapOvr>
    <a:masterClrMapping/>
  </p:clrMapOvr>
  <p:transition spd="med" advTm="3000">
    <p:pull/>
    <p:sndAc>
      <p:endSnd/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7490" y="410845"/>
            <a:ext cx="788670" cy="782955"/>
            <a:chOff x="3710" y="5019"/>
            <a:chExt cx="2527" cy="2507"/>
          </a:xfrm>
        </p:grpSpPr>
        <p:sp>
          <p:nvSpPr>
            <p:cNvPr id="2" name="泪滴形 1"/>
            <p:cNvSpPr/>
            <p:nvPr/>
          </p:nvSpPr>
          <p:spPr>
            <a:xfrm>
              <a:off x="3710" y="6204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flipH="1" flipV="1">
              <a:off x="49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 flipV="1">
              <a:off x="3710" y="5019"/>
              <a:ext cx="1095" cy="1095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泪滴形 8"/>
            <p:cNvSpPr/>
            <p:nvPr/>
          </p:nvSpPr>
          <p:spPr>
            <a:xfrm flipH="1">
              <a:off x="4917" y="6206"/>
              <a:ext cx="1320" cy="1320"/>
            </a:xfrm>
            <a:prstGeom prst="teardrop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2" name="内容占位符 2"/>
          <p:cNvSpPr>
            <a:spLocks noGrp="1"/>
          </p:cNvSpPr>
          <p:nvPr/>
        </p:nvSpPr>
        <p:spPr>
          <a:xfrm>
            <a:off x="1061114" y="432514"/>
            <a:ext cx="3590924" cy="913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65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en-US" altLang="zh-CN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Back-end.js</a:t>
            </a:r>
            <a:r>
              <a:rPr lang="zh-CN" altLang="en-US" sz="2400" dirty="0">
                <a:solidFill>
                  <a:srgbClr val="2A466A"/>
                </a:solidFill>
                <a:latin typeface="Arial"/>
                <a:ea typeface="微软雅黑"/>
                <a:sym typeface="Arial"/>
              </a:rPr>
              <a:t>是后端核心代码</a:t>
            </a:r>
            <a:endParaRPr lang="zh-CN" altLang="en-US" sz="1400" dirty="0">
              <a:solidFill>
                <a:srgbClr val="2A466A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A75506-0D52-431F-8ECE-DA5A23B43015}"/>
              </a:ext>
            </a:extLst>
          </p:cNvPr>
          <p:cNvSpPr txBox="1"/>
          <p:nvPr/>
        </p:nvSpPr>
        <p:spPr>
          <a:xfrm>
            <a:off x="292539" y="1227539"/>
            <a:ext cx="285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2A466A"/>
                </a:solidFill>
                <a:latin typeface="Arial"/>
                <a:ea typeface="微软雅黑"/>
              </a:rPr>
              <a:t>座位分配功能</a:t>
            </a:r>
            <a:r>
              <a:rPr lang="en-US" altLang="zh-CN" sz="1600" b="1" dirty="0">
                <a:solidFill>
                  <a:srgbClr val="2A466A"/>
                </a:solidFill>
                <a:latin typeface="Arial"/>
                <a:ea typeface="微软雅黑"/>
              </a:rPr>
              <a:t>-</a:t>
            </a:r>
            <a:r>
              <a:rPr lang="zh-CN" altLang="en-US" sz="1600" b="1" dirty="0">
                <a:solidFill>
                  <a:srgbClr val="2A466A"/>
                </a:solidFill>
                <a:latin typeface="Arial"/>
                <a:ea typeface="微软雅黑"/>
              </a:rPr>
              <a:t>保证区间票不重叠，最小返回符合条件的座位号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8D1821-2B2D-41CD-98C1-0D8B6084E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54" y="1880076"/>
            <a:ext cx="5575062" cy="32315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ABB22DC-DD00-4BEA-9539-A4404E3E4B16}"/>
              </a:ext>
            </a:extLst>
          </p:cNvPr>
          <p:cNvSpPr txBox="1"/>
          <p:nvPr/>
        </p:nvSpPr>
        <p:spPr>
          <a:xfrm>
            <a:off x="6662928" y="2396369"/>
            <a:ext cx="2188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创新点：使用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 err="1"/>
              <a:t>sql</a:t>
            </a:r>
            <a:r>
              <a:rPr lang="zh-CN" altLang="en-US" dirty="0"/>
              <a:t>查询完成座位检查和分配，保障正常的业务逻辑</a:t>
            </a:r>
            <a:endParaRPr lang="en-US" altLang="zh-CN" dirty="0"/>
          </a:p>
          <a:p>
            <a:r>
              <a:rPr lang="zh-CN" altLang="en-US" dirty="0"/>
              <a:t>未来展望：满足用户选座个性化连座选座要求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1294807"/>
      </p:ext>
    </p:extLst>
  </p:cSld>
  <p:clrMapOvr>
    <a:masterClrMapping/>
  </p:clrMapOvr>
  <p:transition spd="med" advTm="3000">
    <p:pull/>
    <p:sndAc>
      <p:endSnd/>
    </p:sndAc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03,&quot;width&quot;:704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03,&quot;width&quot;:704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03,&quot;width&quot;:704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88737b-5884-4d91-bc77-856ab9159895}"/>
  <p:tag name="TABLE_ENDDRAG_ORIGIN_RECT" val="432*271"/>
  <p:tag name="TABLE_ENDDRAG_RECT" val="245*108*432*272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402</TotalTime>
  <Words>2611</Words>
  <Application>Microsoft Office PowerPoint</Application>
  <PresentationFormat>全屏显示(16:9)</PresentationFormat>
  <Paragraphs>497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Segoe WPC</vt:lpstr>
      <vt:lpstr>等线</vt:lpstr>
      <vt:lpstr>等线 Light</vt:lpstr>
      <vt:lpstr>微软雅黑</vt:lpstr>
      <vt:lpstr>Arial</vt:lpstr>
      <vt:lpstr>Calibri</vt:lpstr>
      <vt:lpstr>Consolas</vt:lpstr>
      <vt:lpstr>Segoe UI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金融</dc:title>
  <dc:creator>第一PPT</dc:creator>
  <cp:keywords>www.1ppt.com</cp:keywords>
  <dc:description>www.1ppt.com</dc:description>
  <cp:lastModifiedBy>Gao Nxin</cp:lastModifiedBy>
  <cp:revision>251</cp:revision>
  <dcterms:created xsi:type="dcterms:W3CDTF">2021-08-05T06:29:00Z</dcterms:created>
  <dcterms:modified xsi:type="dcterms:W3CDTF">2025-07-18T14:23:58Z</dcterms:modified>
</cp:coreProperties>
</file>